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4" r:id="rId1"/>
    <p:sldMasterId id="2147483671" r:id="rId2"/>
    <p:sldMasterId id="2147483683" r:id="rId3"/>
    <p:sldMasterId id="2147483695" r:id="rId4"/>
  </p:sldMasterIdLst>
  <p:notesMasterIdLst>
    <p:notesMasterId r:id="rId40"/>
  </p:notesMasterIdLst>
  <p:sldIdLst>
    <p:sldId id="290" r:id="rId5"/>
    <p:sldId id="289" r:id="rId6"/>
    <p:sldId id="261" r:id="rId7"/>
    <p:sldId id="298" r:id="rId8"/>
    <p:sldId id="265" r:id="rId9"/>
    <p:sldId id="267" r:id="rId10"/>
    <p:sldId id="291" r:id="rId11"/>
    <p:sldId id="285" r:id="rId12"/>
    <p:sldId id="299" r:id="rId13"/>
    <p:sldId id="284" r:id="rId14"/>
    <p:sldId id="282" r:id="rId15"/>
    <p:sldId id="259" r:id="rId16"/>
    <p:sldId id="268" r:id="rId17"/>
    <p:sldId id="269" r:id="rId18"/>
    <p:sldId id="292" r:id="rId19"/>
    <p:sldId id="271" r:id="rId20"/>
    <p:sldId id="280" r:id="rId21"/>
    <p:sldId id="281" r:id="rId22"/>
    <p:sldId id="273" r:id="rId23"/>
    <p:sldId id="293" r:id="rId24"/>
    <p:sldId id="297" r:id="rId25"/>
    <p:sldId id="266" r:id="rId26"/>
    <p:sldId id="260" r:id="rId27"/>
    <p:sldId id="278" r:id="rId28"/>
    <p:sldId id="263" r:id="rId29"/>
    <p:sldId id="283" r:id="rId30"/>
    <p:sldId id="275" r:id="rId31"/>
    <p:sldId id="296" r:id="rId32"/>
    <p:sldId id="294" r:id="rId33"/>
    <p:sldId id="279" r:id="rId34"/>
    <p:sldId id="288" r:id="rId35"/>
    <p:sldId id="286" r:id="rId36"/>
    <p:sldId id="287" r:id="rId37"/>
    <p:sldId id="277" r:id="rId38"/>
    <p:sldId id="295" r:id="rId3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DDF29EE2-2F60-49EA-821A-A39ACD2C0B3C}">
          <p14:sldIdLst>
            <p14:sldId id="290"/>
            <p14:sldId id="289"/>
            <p14:sldId id="261"/>
            <p14:sldId id="298"/>
            <p14:sldId id="265"/>
            <p14:sldId id="267"/>
            <p14:sldId id="291"/>
            <p14:sldId id="285"/>
            <p14:sldId id="299"/>
            <p14:sldId id="284"/>
            <p14:sldId id="282"/>
            <p14:sldId id="259"/>
            <p14:sldId id="268"/>
            <p14:sldId id="269"/>
            <p14:sldId id="292"/>
            <p14:sldId id="271"/>
            <p14:sldId id="280"/>
            <p14:sldId id="281"/>
            <p14:sldId id="273"/>
            <p14:sldId id="293"/>
            <p14:sldId id="297"/>
            <p14:sldId id="266"/>
            <p14:sldId id="260"/>
            <p14:sldId id="278"/>
            <p14:sldId id="263"/>
            <p14:sldId id="283"/>
            <p14:sldId id="275"/>
            <p14:sldId id="296"/>
            <p14:sldId id="294"/>
            <p14:sldId id="279"/>
            <p14:sldId id="288"/>
            <p14:sldId id="286"/>
            <p14:sldId id="287"/>
            <p14:sldId id="277"/>
            <p14:sldId id="295"/>
          </p14:sldIdLst>
        </p14:section>
        <p14:section name="Applying OpenSAMM" id="{7F5920DA-48B4-4145-95A0-E7F9FEADB8B6}">
          <p14:sldIdLst/>
        </p14:section>
        <p14:section name="Tools" id="{FBCBB6DB-AB20-4CCA-BE93-21537290C845}">
          <p14:sldIdLst/>
        </p14:section>
        <p14:section name="Best Practices" id="{9005F977-EBDA-454A-A290-4E2629DC2E7F}">
          <p14:sldIdLst/>
        </p14:section>
        <p14:section name="Appendix - Agile" id="{2DF5A123-C770-422A-9292-F456D12937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24" autoAdjust="0"/>
  </p:normalViewPr>
  <p:slideViewPr>
    <p:cSldViewPr snapToGrid="0">
      <p:cViewPr varScale="1">
        <p:scale>
          <a:sx n="82" d="100"/>
          <a:sy n="82" d="100"/>
        </p:scale>
        <p:origin x="124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5897F-8A7C-4805-924D-D611EF4C9D26}" type="doc">
      <dgm:prSet loTypeId="urn:microsoft.com/office/officeart/2005/8/layout/vList3" loCatId="list" qsTypeId="urn:microsoft.com/office/officeart/2005/8/quickstyle/simple1" qsCatId="simple" csTypeId="urn:microsoft.com/office/officeart/2005/8/colors/accent1_2" csCatId="accent1" phldr="1"/>
      <dgm:spPr/>
    </dgm:pt>
    <dgm:pt modelId="{FB715229-1087-4E69-93DC-B9B67918B24E}">
      <dgm:prSet phldrT="[Text]"/>
      <dgm:spPr>
        <a:ln>
          <a:solidFill>
            <a:schemeClr val="accent1">
              <a:lumMod val="40000"/>
              <a:lumOff val="60000"/>
            </a:schemeClr>
          </a:solidFill>
        </a:ln>
      </dgm:spPr>
      <dgm:t>
        <a:bodyPr/>
        <a:lstStyle/>
        <a:p>
          <a:r>
            <a:rPr lang="en-US" dirty="0"/>
            <a:t>Governance</a:t>
          </a:r>
        </a:p>
      </dgm:t>
    </dgm:pt>
    <dgm:pt modelId="{D834BEED-3EBD-4450-83A3-CDAB2DCAA3A7}" type="parTrans" cxnId="{EED1F44B-CF30-43FF-8D09-5004EC3B7570}">
      <dgm:prSet/>
      <dgm:spPr/>
      <dgm:t>
        <a:bodyPr/>
        <a:lstStyle/>
        <a:p>
          <a:endParaRPr lang="en-US"/>
        </a:p>
      </dgm:t>
    </dgm:pt>
    <dgm:pt modelId="{9673E7FE-FD6E-47F8-B8FF-00043472FFD0}" type="sibTrans" cxnId="{EED1F44B-CF30-43FF-8D09-5004EC3B7570}">
      <dgm:prSet/>
      <dgm:spPr/>
      <dgm:t>
        <a:bodyPr/>
        <a:lstStyle/>
        <a:p>
          <a:endParaRPr lang="en-US"/>
        </a:p>
      </dgm:t>
    </dgm:pt>
    <dgm:pt modelId="{CA7F36AC-009E-43FA-AB63-EF969219534D}">
      <dgm:prSet phldrT="[Text]"/>
      <dgm:spPr>
        <a:solidFill>
          <a:srgbClr val="FFFF00"/>
        </a:solidFill>
        <a:ln>
          <a:solidFill>
            <a:schemeClr val="accent1">
              <a:lumMod val="40000"/>
              <a:lumOff val="60000"/>
            </a:schemeClr>
          </a:solidFill>
        </a:ln>
      </dgm:spPr>
      <dgm:t>
        <a:bodyPr/>
        <a:lstStyle/>
        <a:p>
          <a:r>
            <a:rPr lang="en-US" dirty="0">
              <a:solidFill>
                <a:schemeClr val="accent1">
                  <a:lumMod val="60000"/>
                  <a:lumOff val="40000"/>
                </a:schemeClr>
              </a:solidFill>
            </a:rPr>
            <a:t>Design</a:t>
          </a:r>
        </a:p>
      </dgm:t>
    </dgm:pt>
    <dgm:pt modelId="{411F2226-30F2-4636-97CD-330E2D441B31}" type="parTrans" cxnId="{2E95198F-8E94-4833-903D-C4688F009A5F}">
      <dgm:prSet/>
      <dgm:spPr/>
      <dgm:t>
        <a:bodyPr/>
        <a:lstStyle/>
        <a:p>
          <a:endParaRPr lang="en-US"/>
        </a:p>
      </dgm:t>
    </dgm:pt>
    <dgm:pt modelId="{A04D03F2-A3E1-46B8-96D9-8B3595EFFD1F}" type="sibTrans" cxnId="{2E95198F-8E94-4833-903D-C4688F009A5F}">
      <dgm:prSet/>
      <dgm:spPr/>
      <dgm:t>
        <a:bodyPr/>
        <a:lstStyle/>
        <a:p>
          <a:endParaRPr lang="en-US"/>
        </a:p>
      </dgm:t>
    </dgm:pt>
    <dgm:pt modelId="{0D9C0787-296D-4090-B643-865816A3BD35}">
      <dgm:prSet phldrT="[Text]"/>
      <dgm:spPr>
        <a:solidFill>
          <a:srgbClr val="663300"/>
        </a:solidFill>
        <a:ln>
          <a:solidFill>
            <a:schemeClr val="accent1">
              <a:lumMod val="40000"/>
              <a:lumOff val="60000"/>
            </a:schemeClr>
          </a:solidFill>
        </a:ln>
      </dgm:spPr>
      <dgm:t>
        <a:bodyPr/>
        <a:lstStyle/>
        <a:p>
          <a:r>
            <a:rPr lang="en-US" dirty="0"/>
            <a:t>Implementation</a:t>
          </a:r>
        </a:p>
      </dgm:t>
    </dgm:pt>
    <dgm:pt modelId="{2DDF94B3-6BBC-462A-9F6D-17532B34BD16}" type="parTrans" cxnId="{51E43DF7-E47A-4807-82B3-18E13B517B4F}">
      <dgm:prSet/>
      <dgm:spPr/>
      <dgm:t>
        <a:bodyPr/>
        <a:lstStyle/>
        <a:p>
          <a:endParaRPr lang="en-US"/>
        </a:p>
      </dgm:t>
    </dgm:pt>
    <dgm:pt modelId="{AEBE6E5F-B0AD-4E68-B132-0E5CEA3F397C}" type="sibTrans" cxnId="{51E43DF7-E47A-4807-82B3-18E13B517B4F}">
      <dgm:prSet/>
      <dgm:spPr/>
      <dgm:t>
        <a:bodyPr/>
        <a:lstStyle/>
        <a:p>
          <a:endParaRPr lang="en-US"/>
        </a:p>
      </dgm:t>
    </dgm:pt>
    <dgm:pt modelId="{D7BA75DF-9E33-4650-A1CF-CB0211EBDD80}">
      <dgm:prSet phldrT="[Text]"/>
      <dgm:spPr>
        <a:solidFill>
          <a:schemeClr val="accent3">
            <a:lumMod val="50000"/>
          </a:schemeClr>
        </a:solidFill>
        <a:ln>
          <a:solidFill>
            <a:schemeClr val="accent1">
              <a:lumMod val="40000"/>
              <a:lumOff val="60000"/>
            </a:schemeClr>
          </a:solidFill>
        </a:ln>
      </dgm:spPr>
      <dgm:t>
        <a:bodyPr/>
        <a:lstStyle/>
        <a:p>
          <a:r>
            <a:rPr lang="en-US" dirty="0"/>
            <a:t>Verification</a:t>
          </a:r>
        </a:p>
      </dgm:t>
    </dgm:pt>
    <dgm:pt modelId="{2E0C7EC7-FE81-43F4-8A29-593E79193252}" type="parTrans" cxnId="{F34A8528-868E-4655-9B6C-5BDEB28CE042}">
      <dgm:prSet/>
      <dgm:spPr/>
      <dgm:t>
        <a:bodyPr/>
        <a:lstStyle/>
        <a:p>
          <a:endParaRPr lang="en-US"/>
        </a:p>
      </dgm:t>
    </dgm:pt>
    <dgm:pt modelId="{65146286-D04D-434B-A286-08854F240B97}" type="sibTrans" cxnId="{F34A8528-868E-4655-9B6C-5BDEB28CE042}">
      <dgm:prSet/>
      <dgm:spPr/>
      <dgm:t>
        <a:bodyPr/>
        <a:lstStyle/>
        <a:p>
          <a:endParaRPr lang="en-US"/>
        </a:p>
      </dgm:t>
    </dgm:pt>
    <dgm:pt modelId="{D1EAF009-BDA2-48E3-A4A1-07443511DCFD}">
      <dgm:prSet phldrT="[Text]"/>
      <dgm:spPr>
        <a:solidFill>
          <a:schemeClr val="accent2">
            <a:lumMod val="50000"/>
          </a:schemeClr>
        </a:solidFill>
        <a:ln>
          <a:solidFill>
            <a:schemeClr val="accent1">
              <a:lumMod val="40000"/>
              <a:lumOff val="60000"/>
            </a:schemeClr>
          </a:solidFill>
        </a:ln>
      </dgm:spPr>
      <dgm:t>
        <a:bodyPr/>
        <a:lstStyle/>
        <a:p>
          <a:r>
            <a:rPr lang="en-US" dirty="0"/>
            <a:t>Operations</a:t>
          </a:r>
        </a:p>
      </dgm:t>
    </dgm:pt>
    <dgm:pt modelId="{37410635-8C8D-4ECD-8BCF-FCF95B879269}" type="parTrans" cxnId="{E233593E-05E5-4BE4-B88A-375D274FEED6}">
      <dgm:prSet/>
      <dgm:spPr/>
      <dgm:t>
        <a:bodyPr/>
        <a:lstStyle/>
        <a:p>
          <a:endParaRPr lang="en-US"/>
        </a:p>
      </dgm:t>
    </dgm:pt>
    <dgm:pt modelId="{679FD6FE-2EDD-4424-B9F3-91B64F5733A4}" type="sibTrans" cxnId="{E233593E-05E5-4BE4-B88A-375D274FEED6}">
      <dgm:prSet/>
      <dgm:spPr/>
      <dgm:t>
        <a:bodyPr/>
        <a:lstStyle/>
        <a:p>
          <a:endParaRPr lang="en-US"/>
        </a:p>
      </dgm:t>
    </dgm:pt>
    <dgm:pt modelId="{C90F677C-2B7C-41B9-8B38-F28AE2DC7BB5}" type="pres">
      <dgm:prSet presAssocID="{8865897F-8A7C-4805-924D-D611EF4C9D26}" presName="linearFlow" presStyleCnt="0">
        <dgm:presLayoutVars>
          <dgm:dir/>
          <dgm:resizeHandles val="exact"/>
        </dgm:presLayoutVars>
      </dgm:prSet>
      <dgm:spPr/>
    </dgm:pt>
    <dgm:pt modelId="{00BB0E2C-26B4-4E47-ADD9-40543F549DD3}" type="pres">
      <dgm:prSet presAssocID="{FB715229-1087-4E69-93DC-B9B67918B24E}" presName="composite" presStyleCnt="0"/>
      <dgm:spPr/>
    </dgm:pt>
    <dgm:pt modelId="{81B985DF-8FBA-420F-9678-6833BE8B8C66}" type="pres">
      <dgm:prSet presAssocID="{FB715229-1087-4E69-93DC-B9B67918B24E}" presName="imgShp" presStyleLbl="fgImgPlace1" presStyleIdx="0" presStyleCnt="5"/>
      <dgm:spPr/>
    </dgm:pt>
    <dgm:pt modelId="{723C8C0E-FC00-4192-AD13-6E81F340CFCC}" type="pres">
      <dgm:prSet presAssocID="{FB715229-1087-4E69-93DC-B9B67918B24E}" presName="txShp" presStyleLbl="node1" presStyleIdx="0" presStyleCnt="5">
        <dgm:presLayoutVars>
          <dgm:bulletEnabled val="1"/>
        </dgm:presLayoutVars>
      </dgm:prSet>
      <dgm:spPr/>
      <dgm:t>
        <a:bodyPr/>
        <a:lstStyle/>
        <a:p>
          <a:endParaRPr lang="en-GB"/>
        </a:p>
      </dgm:t>
    </dgm:pt>
    <dgm:pt modelId="{FCCF3A68-F9B8-4229-85DF-D8E8EE9899CB}" type="pres">
      <dgm:prSet presAssocID="{9673E7FE-FD6E-47F8-B8FF-00043472FFD0}" presName="spacing" presStyleCnt="0"/>
      <dgm:spPr/>
    </dgm:pt>
    <dgm:pt modelId="{34DE57F9-065E-4BF7-B785-F90C41ED55C8}" type="pres">
      <dgm:prSet presAssocID="{CA7F36AC-009E-43FA-AB63-EF969219534D}" presName="composite" presStyleCnt="0"/>
      <dgm:spPr/>
    </dgm:pt>
    <dgm:pt modelId="{F6F871EE-6EAA-4C2A-97A0-F6BCDBF37A79}" type="pres">
      <dgm:prSet presAssocID="{CA7F36AC-009E-43FA-AB63-EF969219534D}" presName="imgShp" presStyleLbl="fgImgPlace1" presStyleIdx="1" presStyleCnt="5"/>
      <dgm:spPr/>
    </dgm:pt>
    <dgm:pt modelId="{7D87E28C-C07D-4968-A848-D5DE17FC6505}" type="pres">
      <dgm:prSet presAssocID="{CA7F36AC-009E-43FA-AB63-EF969219534D}" presName="txShp" presStyleLbl="node1" presStyleIdx="1" presStyleCnt="5">
        <dgm:presLayoutVars>
          <dgm:bulletEnabled val="1"/>
        </dgm:presLayoutVars>
      </dgm:prSet>
      <dgm:spPr/>
      <dgm:t>
        <a:bodyPr/>
        <a:lstStyle/>
        <a:p>
          <a:endParaRPr lang="en-GB"/>
        </a:p>
      </dgm:t>
    </dgm:pt>
    <dgm:pt modelId="{20F0DEB6-A610-46C4-B13F-B8C158CBD921}" type="pres">
      <dgm:prSet presAssocID="{A04D03F2-A3E1-46B8-96D9-8B3595EFFD1F}" presName="spacing" presStyleCnt="0"/>
      <dgm:spPr/>
    </dgm:pt>
    <dgm:pt modelId="{B34BFAC8-B0B7-498B-B924-C9DA16F4272C}" type="pres">
      <dgm:prSet presAssocID="{0D9C0787-296D-4090-B643-865816A3BD35}" presName="composite" presStyleCnt="0"/>
      <dgm:spPr/>
    </dgm:pt>
    <dgm:pt modelId="{31FE10D5-8CB6-41B1-B35E-A5ECE23F1B23}" type="pres">
      <dgm:prSet presAssocID="{0D9C0787-296D-4090-B643-865816A3BD35}" presName="imgShp" presStyleLbl="fgImgPlace1" presStyleIdx="2" presStyleCnt="5"/>
      <dgm:spPr/>
    </dgm:pt>
    <dgm:pt modelId="{928505E3-EAC9-437B-9802-079B3EFF697F}" type="pres">
      <dgm:prSet presAssocID="{0D9C0787-296D-4090-B643-865816A3BD35}" presName="txShp" presStyleLbl="node1" presStyleIdx="2" presStyleCnt="5">
        <dgm:presLayoutVars>
          <dgm:bulletEnabled val="1"/>
        </dgm:presLayoutVars>
      </dgm:prSet>
      <dgm:spPr/>
      <dgm:t>
        <a:bodyPr/>
        <a:lstStyle/>
        <a:p>
          <a:endParaRPr lang="en-GB"/>
        </a:p>
      </dgm:t>
    </dgm:pt>
    <dgm:pt modelId="{50A73FA5-2912-4305-B5CE-41B0B4482317}" type="pres">
      <dgm:prSet presAssocID="{AEBE6E5F-B0AD-4E68-B132-0E5CEA3F397C}" presName="spacing" presStyleCnt="0"/>
      <dgm:spPr/>
    </dgm:pt>
    <dgm:pt modelId="{498A9072-BA88-4D7D-907D-16B69F800EDF}" type="pres">
      <dgm:prSet presAssocID="{D7BA75DF-9E33-4650-A1CF-CB0211EBDD80}" presName="composite" presStyleCnt="0"/>
      <dgm:spPr/>
    </dgm:pt>
    <dgm:pt modelId="{6A9D2C70-16A3-44A4-8EBF-4F92B9399A68}" type="pres">
      <dgm:prSet presAssocID="{D7BA75DF-9E33-4650-A1CF-CB0211EBDD80}" presName="imgShp" presStyleLbl="fgImgPlace1" presStyleIdx="3" presStyleCnt="5"/>
      <dgm:spPr/>
    </dgm:pt>
    <dgm:pt modelId="{95FE85ED-3BE5-410A-B3C3-44331BC60CAA}" type="pres">
      <dgm:prSet presAssocID="{D7BA75DF-9E33-4650-A1CF-CB0211EBDD80}" presName="txShp" presStyleLbl="node1" presStyleIdx="3" presStyleCnt="5">
        <dgm:presLayoutVars>
          <dgm:bulletEnabled val="1"/>
        </dgm:presLayoutVars>
      </dgm:prSet>
      <dgm:spPr/>
      <dgm:t>
        <a:bodyPr/>
        <a:lstStyle/>
        <a:p>
          <a:endParaRPr lang="en-GB"/>
        </a:p>
      </dgm:t>
    </dgm:pt>
    <dgm:pt modelId="{B66AF38A-CFBF-4BC9-B93C-8E578FA35131}" type="pres">
      <dgm:prSet presAssocID="{65146286-D04D-434B-A286-08854F240B97}" presName="spacing" presStyleCnt="0"/>
      <dgm:spPr/>
    </dgm:pt>
    <dgm:pt modelId="{3D2E8170-CB4A-4DDF-B523-77A52CDE6440}" type="pres">
      <dgm:prSet presAssocID="{D1EAF009-BDA2-48E3-A4A1-07443511DCFD}" presName="composite" presStyleCnt="0"/>
      <dgm:spPr/>
    </dgm:pt>
    <dgm:pt modelId="{843A87EF-8F06-427D-BF00-ECDE2CCB545C}" type="pres">
      <dgm:prSet presAssocID="{D1EAF009-BDA2-48E3-A4A1-07443511DCFD}" presName="imgShp" presStyleLbl="fgImgPlace1" presStyleIdx="4" presStyleCnt="5"/>
      <dgm:spPr/>
    </dgm:pt>
    <dgm:pt modelId="{18EABBEB-3D1F-4DD4-8F54-9680B0DAB225}" type="pres">
      <dgm:prSet presAssocID="{D1EAF009-BDA2-48E3-A4A1-07443511DCFD}" presName="txShp" presStyleLbl="node1" presStyleIdx="4" presStyleCnt="5">
        <dgm:presLayoutVars>
          <dgm:bulletEnabled val="1"/>
        </dgm:presLayoutVars>
      </dgm:prSet>
      <dgm:spPr/>
      <dgm:t>
        <a:bodyPr/>
        <a:lstStyle/>
        <a:p>
          <a:endParaRPr lang="en-GB"/>
        </a:p>
      </dgm:t>
    </dgm:pt>
  </dgm:ptLst>
  <dgm:cxnLst>
    <dgm:cxn modelId="{E233593E-05E5-4BE4-B88A-375D274FEED6}" srcId="{8865897F-8A7C-4805-924D-D611EF4C9D26}" destId="{D1EAF009-BDA2-48E3-A4A1-07443511DCFD}" srcOrd="4" destOrd="0" parTransId="{37410635-8C8D-4ECD-8BCF-FCF95B879269}" sibTransId="{679FD6FE-2EDD-4424-B9F3-91B64F5733A4}"/>
    <dgm:cxn modelId="{51E43DF7-E47A-4807-82B3-18E13B517B4F}" srcId="{8865897F-8A7C-4805-924D-D611EF4C9D26}" destId="{0D9C0787-296D-4090-B643-865816A3BD35}" srcOrd="2" destOrd="0" parTransId="{2DDF94B3-6BBC-462A-9F6D-17532B34BD16}" sibTransId="{AEBE6E5F-B0AD-4E68-B132-0E5CEA3F397C}"/>
    <dgm:cxn modelId="{D5F301EC-6818-4EAB-86F3-5626134A6250}" type="presOf" srcId="{D7BA75DF-9E33-4650-A1CF-CB0211EBDD80}" destId="{95FE85ED-3BE5-410A-B3C3-44331BC60CAA}" srcOrd="0" destOrd="0" presId="urn:microsoft.com/office/officeart/2005/8/layout/vList3"/>
    <dgm:cxn modelId="{F34A8528-868E-4655-9B6C-5BDEB28CE042}" srcId="{8865897F-8A7C-4805-924D-D611EF4C9D26}" destId="{D7BA75DF-9E33-4650-A1CF-CB0211EBDD80}" srcOrd="3" destOrd="0" parTransId="{2E0C7EC7-FE81-43F4-8A29-593E79193252}" sibTransId="{65146286-D04D-434B-A286-08854F240B97}"/>
    <dgm:cxn modelId="{2E95198F-8E94-4833-903D-C4688F009A5F}" srcId="{8865897F-8A7C-4805-924D-D611EF4C9D26}" destId="{CA7F36AC-009E-43FA-AB63-EF969219534D}" srcOrd="1" destOrd="0" parTransId="{411F2226-30F2-4636-97CD-330E2D441B31}" sibTransId="{A04D03F2-A3E1-46B8-96D9-8B3595EFFD1F}"/>
    <dgm:cxn modelId="{EED1F44B-CF30-43FF-8D09-5004EC3B7570}" srcId="{8865897F-8A7C-4805-924D-D611EF4C9D26}" destId="{FB715229-1087-4E69-93DC-B9B67918B24E}" srcOrd="0" destOrd="0" parTransId="{D834BEED-3EBD-4450-83A3-CDAB2DCAA3A7}" sibTransId="{9673E7FE-FD6E-47F8-B8FF-00043472FFD0}"/>
    <dgm:cxn modelId="{5957FFA9-896A-40EE-9882-4BCDC82A6142}" type="presOf" srcId="{FB715229-1087-4E69-93DC-B9B67918B24E}" destId="{723C8C0E-FC00-4192-AD13-6E81F340CFCC}" srcOrd="0" destOrd="0" presId="urn:microsoft.com/office/officeart/2005/8/layout/vList3"/>
    <dgm:cxn modelId="{2E3D78B2-65A3-4BAF-B2FF-1A1BC95529DF}" type="presOf" srcId="{0D9C0787-296D-4090-B643-865816A3BD35}" destId="{928505E3-EAC9-437B-9802-079B3EFF697F}" srcOrd="0" destOrd="0" presId="urn:microsoft.com/office/officeart/2005/8/layout/vList3"/>
    <dgm:cxn modelId="{0D643FA7-5C53-48B7-A7C1-0898D669DA10}" type="presOf" srcId="{CA7F36AC-009E-43FA-AB63-EF969219534D}" destId="{7D87E28C-C07D-4968-A848-D5DE17FC6505}" srcOrd="0" destOrd="0" presId="urn:microsoft.com/office/officeart/2005/8/layout/vList3"/>
    <dgm:cxn modelId="{1A9220F0-9B3B-47ED-B114-B5C4C1AF8E8A}" type="presOf" srcId="{8865897F-8A7C-4805-924D-D611EF4C9D26}" destId="{C90F677C-2B7C-41B9-8B38-F28AE2DC7BB5}" srcOrd="0" destOrd="0" presId="urn:microsoft.com/office/officeart/2005/8/layout/vList3"/>
    <dgm:cxn modelId="{67653763-CD4D-4DFC-97AB-8BBA55981DF3}" type="presOf" srcId="{D1EAF009-BDA2-48E3-A4A1-07443511DCFD}" destId="{18EABBEB-3D1F-4DD4-8F54-9680B0DAB225}" srcOrd="0" destOrd="0" presId="urn:microsoft.com/office/officeart/2005/8/layout/vList3"/>
    <dgm:cxn modelId="{AF9977A8-6AA0-4EAB-A589-C05AC32CA7A2}" type="presParOf" srcId="{C90F677C-2B7C-41B9-8B38-F28AE2DC7BB5}" destId="{00BB0E2C-26B4-4E47-ADD9-40543F549DD3}" srcOrd="0" destOrd="0" presId="urn:microsoft.com/office/officeart/2005/8/layout/vList3"/>
    <dgm:cxn modelId="{D3825536-1C87-4902-9C87-C11165207068}" type="presParOf" srcId="{00BB0E2C-26B4-4E47-ADD9-40543F549DD3}" destId="{81B985DF-8FBA-420F-9678-6833BE8B8C66}" srcOrd="0" destOrd="0" presId="urn:microsoft.com/office/officeart/2005/8/layout/vList3"/>
    <dgm:cxn modelId="{1C8B2E57-2476-4905-8575-B8F355290CF8}" type="presParOf" srcId="{00BB0E2C-26B4-4E47-ADD9-40543F549DD3}" destId="{723C8C0E-FC00-4192-AD13-6E81F340CFCC}" srcOrd="1" destOrd="0" presId="urn:microsoft.com/office/officeart/2005/8/layout/vList3"/>
    <dgm:cxn modelId="{E5566329-138D-4719-9DE7-433B717490A9}" type="presParOf" srcId="{C90F677C-2B7C-41B9-8B38-F28AE2DC7BB5}" destId="{FCCF3A68-F9B8-4229-85DF-D8E8EE9899CB}" srcOrd="1" destOrd="0" presId="urn:microsoft.com/office/officeart/2005/8/layout/vList3"/>
    <dgm:cxn modelId="{C638A060-EE91-4D00-8802-DAD6458CAE4E}" type="presParOf" srcId="{C90F677C-2B7C-41B9-8B38-F28AE2DC7BB5}" destId="{34DE57F9-065E-4BF7-B785-F90C41ED55C8}" srcOrd="2" destOrd="0" presId="urn:microsoft.com/office/officeart/2005/8/layout/vList3"/>
    <dgm:cxn modelId="{95589999-5E5E-436B-9521-C8C329848BB8}" type="presParOf" srcId="{34DE57F9-065E-4BF7-B785-F90C41ED55C8}" destId="{F6F871EE-6EAA-4C2A-97A0-F6BCDBF37A79}" srcOrd="0" destOrd="0" presId="urn:microsoft.com/office/officeart/2005/8/layout/vList3"/>
    <dgm:cxn modelId="{33C8A324-6435-4ECE-846B-F7834A3A2802}" type="presParOf" srcId="{34DE57F9-065E-4BF7-B785-F90C41ED55C8}" destId="{7D87E28C-C07D-4968-A848-D5DE17FC6505}" srcOrd="1" destOrd="0" presId="urn:microsoft.com/office/officeart/2005/8/layout/vList3"/>
    <dgm:cxn modelId="{08EE00F9-60D4-4DEA-B43B-0371AE9EB912}" type="presParOf" srcId="{C90F677C-2B7C-41B9-8B38-F28AE2DC7BB5}" destId="{20F0DEB6-A610-46C4-B13F-B8C158CBD921}" srcOrd="3" destOrd="0" presId="urn:microsoft.com/office/officeart/2005/8/layout/vList3"/>
    <dgm:cxn modelId="{C3FB6600-E2F9-4B2F-B71D-4AADF760D85A}" type="presParOf" srcId="{C90F677C-2B7C-41B9-8B38-F28AE2DC7BB5}" destId="{B34BFAC8-B0B7-498B-B924-C9DA16F4272C}" srcOrd="4" destOrd="0" presId="urn:microsoft.com/office/officeart/2005/8/layout/vList3"/>
    <dgm:cxn modelId="{6AC6EE04-71F3-49E2-AA88-9CCAFEE97FA2}" type="presParOf" srcId="{B34BFAC8-B0B7-498B-B924-C9DA16F4272C}" destId="{31FE10D5-8CB6-41B1-B35E-A5ECE23F1B23}" srcOrd="0" destOrd="0" presId="urn:microsoft.com/office/officeart/2005/8/layout/vList3"/>
    <dgm:cxn modelId="{AC9CCCD2-DC1D-4EA3-AA54-E59DE1B66EC3}" type="presParOf" srcId="{B34BFAC8-B0B7-498B-B924-C9DA16F4272C}" destId="{928505E3-EAC9-437B-9802-079B3EFF697F}" srcOrd="1" destOrd="0" presId="urn:microsoft.com/office/officeart/2005/8/layout/vList3"/>
    <dgm:cxn modelId="{A71364A4-8289-4832-A68C-94864056F2D8}" type="presParOf" srcId="{C90F677C-2B7C-41B9-8B38-F28AE2DC7BB5}" destId="{50A73FA5-2912-4305-B5CE-41B0B4482317}" srcOrd="5" destOrd="0" presId="urn:microsoft.com/office/officeart/2005/8/layout/vList3"/>
    <dgm:cxn modelId="{0B884FC8-5F16-40D4-99DB-CEBD16D043A7}" type="presParOf" srcId="{C90F677C-2B7C-41B9-8B38-F28AE2DC7BB5}" destId="{498A9072-BA88-4D7D-907D-16B69F800EDF}" srcOrd="6" destOrd="0" presId="urn:microsoft.com/office/officeart/2005/8/layout/vList3"/>
    <dgm:cxn modelId="{2C55338B-9BDD-416F-842E-A296DBE554E7}" type="presParOf" srcId="{498A9072-BA88-4D7D-907D-16B69F800EDF}" destId="{6A9D2C70-16A3-44A4-8EBF-4F92B9399A68}" srcOrd="0" destOrd="0" presId="urn:microsoft.com/office/officeart/2005/8/layout/vList3"/>
    <dgm:cxn modelId="{8602FA7D-93CA-4C19-98E0-2E518C0AA872}" type="presParOf" srcId="{498A9072-BA88-4D7D-907D-16B69F800EDF}" destId="{95FE85ED-3BE5-410A-B3C3-44331BC60CAA}" srcOrd="1" destOrd="0" presId="urn:microsoft.com/office/officeart/2005/8/layout/vList3"/>
    <dgm:cxn modelId="{0779DB56-61F7-4D67-ACBB-5F166B8B49DD}" type="presParOf" srcId="{C90F677C-2B7C-41B9-8B38-F28AE2DC7BB5}" destId="{B66AF38A-CFBF-4BC9-B93C-8E578FA35131}" srcOrd="7" destOrd="0" presId="urn:microsoft.com/office/officeart/2005/8/layout/vList3"/>
    <dgm:cxn modelId="{82EC338B-4650-420C-AFED-FA04CF9F88FD}" type="presParOf" srcId="{C90F677C-2B7C-41B9-8B38-F28AE2DC7BB5}" destId="{3D2E8170-CB4A-4DDF-B523-77A52CDE6440}" srcOrd="8" destOrd="0" presId="urn:microsoft.com/office/officeart/2005/8/layout/vList3"/>
    <dgm:cxn modelId="{551A47FE-0042-47D9-BE25-B11BA5E4AF10}" type="presParOf" srcId="{3D2E8170-CB4A-4DDF-B523-77A52CDE6440}" destId="{843A87EF-8F06-427D-BF00-ECDE2CCB545C}" srcOrd="0" destOrd="0" presId="urn:microsoft.com/office/officeart/2005/8/layout/vList3"/>
    <dgm:cxn modelId="{B413A2EC-AE93-4DD4-92D5-C3E6A0DA04B0}" type="presParOf" srcId="{3D2E8170-CB4A-4DDF-B523-77A52CDE6440}" destId="{18EABBEB-3D1F-4DD4-8F54-9680B0DAB22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C5004-BA85-4155-9E38-2A774080B9E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5C5D40-6637-4CCB-8BF3-D1B64F18B95F}">
      <dgm:prSet phldrT="[Text]"/>
      <dgm:spPr>
        <a:ln>
          <a:solidFill>
            <a:schemeClr val="accent1">
              <a:lumMod val="40000"/>
              <a:lumOff val="60000"/>
            </a:schemeClr>
          </a:solidFill>
        </a:ln>
      </dgm:spPr>
      <dgm:t>
        <a:bodyPr/>
        <a:lstStyle/>
        <a:p>
          <a:r>
            <a:rPr lang="en-US" dirty="0"/>
            <a:t>Governance</a:t>
          </a:r>
        </a:p>
      </dgm:t>
    </dgm:pt>
    <dgm:pt modelId="{74DB9C5F-F6B3-4F8D-8747-D321814A9794}" type="parTrans" cxnId="{CA3561EE-EA16-4DE0-9E61-8829283E12D4}">
      <dgm:prSet/>
      <dgm:spPr/>
      <dgm:t>
        <a:bodyPr/>
        <a:lstStyle/>
        <a:p>
          <a:endParaRPr lang="en-US"/>
        </a:p>
      </dgm:t>
    </dgm:pt>
    <dgm:pt modelId="{D85CEA6B-AC9C-4D4F-A343-ABBC6173315E}" type="sibTrans" cxnId="{CA3561EE-EA16-4DE0-9E61-8829283E12D4}">
      <dgm:prSet/>
      <dgm:spPr/>
      <dgm:t>
        <a:bodyPr/>
        <a:lstStyle/>
        <a:p>
          <a:endParaRPr lang="en-US"/>
        </a:p>
      </dgm:t>
    </dgm:pt>
    <dgm:pt modelId="{3636ED98-8321-4DCA-A4A6-4FCCC1BD8197}">
      <dgm:prSet phldrT="[Text]"/>
      <dgm:spPr/>
      <dgm:t>
        <a:bodyPr/>
        <a:lstStyle/>
        <a:p>
          <a:r>
            <a:rPr lang="en-US" dirty="0"/>
            <a:t>Strategy &amp; Metrics</a:t>
          </a:r>
        </a:p>
      </dgm:t>
    </dgm:pt>
    <dgm:pt modelId="{6AE11B97-7497-4438-8931-06AA7C89672D}" type="parTrans" cxnId="{3AACB449-7C2A-4045-987E-E957BCEB49D1}">
      <dgm:prSet/>
      <dgm:spPr/>
      <dgm:t>
        <a:bodyPr/>
        <a:lstStyle/>
        <a:p>
          <a:endParaRPr lang="en-US"/>
        </a:p>
      </dgm:t>
    </dgm:pt>
    <dgm:pt modelId="{C9BD50E2-2944-4BB6-98FA-80D8AF3F7525}" type="sibTrans" cxnId="{3AACB449-7C2A-4045-987E-E957BCEB49D1}">
      <dgm:prSet/>
      <dgm:spPr/>
      <dgm:t>
        <a:bodyPr/>
        <a:lstStyle/>
        <a:p>
          <a:endParaRPr lang="en-US"/>
        </a:p>
      </dgm:t>
    </dgm:pt>
    <dgm:pt modelId="{2A1B0C75-943F-4BB5-87F7-FA49496E1093}">
      <dgm:prSet phldrT="[Text]"/>
      <dgm:spPr/>
      <dgm:t>
        <a:bodyPr/>
        <a:lstStyle/>
        <a:p>
          <a:r>
            <a:rPr lang="en-US" dirty="0"/>
            <a:t>Policy &amp; Compliance</a:t>
          </a:r>
        </a:p>
      </dgm:t>
    </dgm:pt>
    <dgm:pt modelId="{6D9C2C40-FBE5-4D11-B4DB-BF6D73CF9238}" type="parTrans" cxnId="{FDB06E37-6159-4332-9D57-E0522BE94EEF}">
      <dgm:prSet/>
      <dgm:spPr/>
      <dgm:t>
        <a:bodyPr/>
        <a:lstStyle/>
        <a:p>
          <a:endParaRPr lang="en-US"/>
        </a:p>
      </dgm:t>
    </dgm:pt>
    <dgm:pt modelId="{3FA4DBFE-7BE6-46AA-8BAD-3B9049DB8275}" type="sibTrans" cxnId="{FDB06E37-6159-4332-9D57-E0522BE94EEF}">
      <dgm:prSet/>
      <dgm:spPr/>
      <dgm:t>
        <a:bodyPr/>
        <a:lstStyle/>
        <a:p>
          <a:endParaRPr lang="en-US"/>
        </a:p>
      </dgm:t>
    </dgm:pt>
    <dgm:pt modelId="{6A38E2B1-E605-4199-9179-9B5DC93ACD6A}">
      <dgm:prSet phldrT="[Text]"/>
      <dgm:spPr>
        <a:solidFill>
          <a:srgbClr val="FFFF00"/>
        </a:solidFill>
        <a:ln>
          <a:solidFill>
            <a:schemeClr val="accent1">
              <a:lumMod val="40000"/>
              <a:lumOff val="60000"/>
            </a:schemeClr>
          </a:solidFill>
        </a:ln>
      </dgm:spPr>
      <dgm:t>
        <a:bodyPr/>
        <a:lstStyle/>
        <a:p>
          <a:r>
            <a:rPr lang="en-US" dirty="0">
              <a:solidFill>
                <a:schemeClr val="accent1">
                  <a:lumMod val="60000"/>
                  <a:lumOff val="40000"/>
                </a:schemeClr>
              </a:solidFill>
            </a:rPr>
            <a:t>Design</a:t>
          </a:r>
        </a:p>
      </dgm:t>
    </dgm:pt>
    <dgm:pt modelId="{3C805E7E-1221-4455-B4F9-34D76C8DD104}" type="parTrans" cxnId="{6CFF4197-36BB-4C7C-A4EF-946F4A475841}">
      <dgm:prSet/>
      <dgm:spPr/>
      <dgm:t>
        <a:bodyPr/>
        <a:lstStyle/>
        <a:p>
          <a:endParaRPr lang="en-US"/>
        </a:p>
      </dgm:t>
    </dgm:pt>
    <dgm:pt modelId="{6C5ECBD0-1B3B-4DBE-895D-5FAE3159B711}" type="sibTrans" cxnId="{6CFF4197-36BB-4C7C-A4EF-946F4A475841}">
      <dgm:prSet/>
      <dgm:spPr/>
      <dgm:t>
        <a:bodyPr/>
        <a:lstStyle/>
        <a:p>
          <a:endParaRPr lang="en-US"/>
        </a:p>
      </dgm:t>
    </dgm:pt>
    <dgm:pt modelId="{6AE7DA71-6A7C-4D3B-A036-B87BD530F194}">
      <dgm:prSet phldrT="[Text]"/>
      <dgm:spPr/>
      <dgm:t>
        <a:bodyPr/>
        <a:lstStyle/>
        <a:p>
          <a:r>
            <a:rPr lang="en-US" dirty="0"/>
            <a:t>Threat Assessment</a:t>
          </a:r>
        </a:p>
      </dgm:t>
    </dgm:pt>
    <dgm:pt modelId="{8567C269-0A90-4B41-8FAC-3AB785FD3AAC}" type="parTrans" cxnId="{1CE0C7B9-1EFC-45DE-8E6E-33232173D863}">
      <dgm:prSet/>
      <dgm:spPr/>
      <dgm:t>
        <a:bodyPr/>
        <a:lstStyle/>
        <a:p>
          <a:endParaRPr lang="en-US"/>
        </a:p>
      </dgm:t>
    </dgm:pt>
    <dgm:pt modelId="{AE00EFAD-78A5-4BBD-925B-4DDB9E8BCA75}" type="sibTrans" cxnId="{1CE0C7B9-1EFC-45DE-8E6E-33232173D863}">
      <dgm:prSet/>
      <dgm:spPr/>
      <dgm:t>
        <a:bodyPr/>
        <a:lstStyle/>
        <a:p>
          <a:endParaRPr lang="en-US"/>
        </a:p>
      </dgm:t>
    </dgm:pt>
    <dgm:pt modelId="{CD84505D-2186-4CBA-AE32-A77E8117915C}">
      <dgm:prSet phldrT="[Text]"/>
      <dgm:spPr/>
      <dgm:t>
        <a:bodyPr/>
        <a:lstStyle/>
        <a:p>
          <a:r>
            <a:rPr lang="en-US" dirty="0"/>
            <a:t>Security Requirements</a:t>
          </a:r>
        </a:p>
      </dgm:t>
    </dgm:pt>
    <dgm:pt modelId="{46922B2C-F524-407C-A058-3380A85BB1B6}" type="parTrans" cxnId="{608B44F8-E77A-4D5B-9D02-65A29F8F5253}">
      <dgm:prSet/>
      <dgm:spPr/>
      <dgm:t>
        <a:bodyPr/>
        <a:lstStyle/>
        <a:p>
          <a:endParaRPr lang="en-US"/>
        </a:p>
      </dgm:t>
    </dgm:pt>
    <dgm:pt modelId="{99CF9628-07A6-4B54-ABF3-54A9869D099C}" type="sibTrans" cxnId="{608B44F8-E77A-4D5B-9D02-65A29F8F5253}">
      <dgm:prSet/>
      <dgm:spPr/>
      <dgm:t>
        <a:bodyPr/>
        <a:lstStyle/>
        <a:p>
          <a:endParaRPr lang="en-US"/>
        </a:p>
      </dgm:t>
    </dgm:pt>
    <dgm:pt modelId="{F27ACCAB-6581-4146-9B1C-B6A6C1C0BE77}">
      <dgm:prSet phldrT="[Text]"/>
      <dgm:spPr>
        <a:solidFill>
          <a:srgbClr val="663300"/>
        </a:solidFill>
        <a:ln>
          <a:solidFill>
            <a:schemeClr val="accent1">
              <a:lumMod val="40000"/>
              <a:lumOff val="60000"/>
            </a:schemeClr>
          </a:solidFill>
        </a:ln>
      </dgm:spPr>
      <dgm:t>
        <a:bodyPr/>
        <a:lstStyle/>
        <a:p>
          <a:r>
            <a:rPr lang="en-US" dirty="0"/>
            <a:t>Implementation</a:t>
          </a:r>
        </a:p>
      </dgm:t>
    </dgm:pt>
    <dgm:pt modelId="{42E6AE9F-A378-4F4C-BF9B-7484BC3E55EA}" type="parTrans" cxnId="{52B102B5-F770-4278-9935-1FF7BD9566BD}">
      <dgm:prSet/>
      <dgm:spPr/>
      <dgm:t>
        <a:bodyPr/>
        <a:lstStyle/>
        <a:p>
          <a:endParaRPr lang="en-US"/>
        </a:p>
      </dgm:t>
    </dgm:pt>
    <dgm:pt modelId="{51653579-70E9-42EE-95EC-E86BA9791F5B}" type="sibTrans" cxnId="{52B102B5-F770-4278-9935-1FF7BD9566BD}">
      <dgm:prSet/>
      <dgm:spPr/>
      <dgm:t>
        <a:bodyPr/>
        <a:lstStyle/>
        <a:p>
          <a:endParaRPr lang="en-US"/>
        </a:p>
      </dgm:t>
    </dgm:pt>
    <dgm:pt modelId="{80463AB6-825B-495C-B2C0-0263AC68032F}">
      <dgm:prSet phldrT="[Text]"/>
      <dgm:spPr/>
      <dgm:t>
        <a:bodyPr/>
        <a:lstStyle/>
        <a:p>
          <a:r>
            <a:rPr lang="en-US" dirty="0"/>
            <a:t>Secure Build</a:t>
          </a:r>
        </a:p>
      </dgm:t>
    </dgm:pt>
    <dgm:pt modelId="{6FFC9385-BA55-4716-A179-A793FFF3A717}" type="parTrans" cxnId="{8CFA3C0A-126F-4103-943A-ECE3FFB68B08}">
      <dgm:prSet/>
      <dgm:spPr/>
      <dgm:t>
        <a:bodyPr/>
        <a:lstStyle/>
        <a:p>
          <a:endParaRPr lang="en-US"/>
        </a:p>
      </dgm:t>
    </dgm:pt>
    <dgm:pt modelId="{10E4136B-FE0D-4F15-9EC5-2C0B88694995}" type="sibTrans" cxnId="{8CFA3C0A-126F-4103-943A-ECE3FFB68B08}">
      <dgm:prSet/>
      <dgm:spPr/>
      <dgm:t>
        <a:bodyPr/>
        <a:lstStyle/>
        <a:p>
          <a:endParaRPr lang="en-US"/>
        </a:p>
      </dgm:t>
    </dgm:pt>
    <dgm:pt modelId="{BED0E70C-B6E6-4B3C-8720-A86521787D3E}">
      <dgm:prSet phldrT="[Text]"/>
      <dgm:spPr/>
      <dgm:t>
        <a:bodyPr/>
        <a:lstStyle/>
        <a:p>
          <a:r>
            <a:rPr lang="en-US" dirty="0"/>
            <a:t>Education &amp; Guidance</a:t>
          </a:r>
        </a:p>
      </dgm:t>
    </dgm:pt>
    <dgm:pt modelId="{B06CF37B-6E91-4688-9A0F-5B4CE083EB29}" type="parTrans" cxnId="{63BADD0B-D5A0-4220-9FDD-AFD19DD286D7}">
      <dgm:prSet/>
      <dgm:spPr/>
      <dgm:t>
        <a:bodyPr/>
        <a:lstStyle/>
        <a:p>
          <a:endParaRPr lang="en-US"/>
        </a:p>
      </dgm:t>
    </dgm:pt>
    <dgm:pt modelId="{CE017D09-330C-44B3-B241-EF542F4D3D50}" type="sibTrans" cxnId="{63BADD0B-D5A0-4220-9FDD-AFD19DD286D7}">
      <dgm:prSet/>
      <dgm:spPr/>
      <dgm:t>
        <a:bodyPr/>
        <a:lstStyle/>
        <a:p>
          <a:endParaRPr lang="en-US"/>
        </a:p>
      </dgm:t>
    </dgm:pt>
    <dgm:pt modelId="{1E09683A-D493-4210-918E-6BAF83FFEBCF}">
      <dgm:prSet phldrT="[Text]"/>
      <dgm:spPr/>
      <dgm:t>
        <a:bodyPr/>
        <a:lstStyle/>
        <a:p>
          <a:r>
            <a:rPr lang="en-US"/>
            <a:t>Security </a:t>
          </a:r>
          <a:r>
            <a:rPr lang="en-US" dirty="0"/>
            <a:t>Architecture</a:t>
          </a:r>
        </a:p>
      </dgm:t>
    </dgm:pt>
    <dgm:pt modelId="{CC0D3ED4-481E-471D-B79B-6A890BAE5A1E}" type="parTrans" cxnId="{A26E4080-CD66-424B-8C02-096D87EE8A52}">
      <dgm:prSet/>
      <dgm:spPr/>
      <dgm:t>
        <a:bodyPr/>
        <a:lstStyle/>
        <a:p>
          <a:endParaRPr lang="en-US"/>
        </a:p>
      </dgm:t>
    </dgm:pt>
    <dgm:pt modelId="{CC3EC60B-439A-481D-AAE9-207F3A304A0F}" type="sibTrans" cxnId="{A26E4080-CD66-424B-8C02-096D87EE8A52}">
      <dgm:prSet/>
      <dgm:spPr/>
      <dgm:t>
        <a:bodyPr/>
        <a:lstStyle/>
        <a:p>
          <a:endParaRPr lang="en-US"/>
        </a:p>
      </dgm:t>
    </dgm:pt>
    <dgm:pt modelId="{7775F3CB-F3B6-45AA-B058-05078C86BE87}">
      <dgm:prSet phldrT="[Text]"/>
      <dgm:spPr/>
      <dgm:t>
        <a:bodyPr/>
        <a:lstStyle/>
        <a:p>
          <a:r>
            <a:rPr lang="en-US" dirty="0"/>
            <a:t>Secure Deployment</a:t>
          </a:r>
        </a:p>
      </dgm:t>
    </dgm:pt>
    <dgm:pt modelId="{2E3B6F7A-43ED-449A-9F17-A6338188FBBE}" type="parTrans" cxnId="{D8266938-2675-46C9-8B65-40A8B0267C5D}">
      <dgm:prSet/>
      <dgm:spPr/>
      <dgm:t>
        <a:bodyPr/>
        <a:lstStyle/>
        <a:p>
          <a:endParaRPr lang="en-US"/>
        </a:p>
      </dgm:t>
    </dgm:pt>
    <dgm:pt modelId="{B8AB70B3-A56D-48A3-A8AB-92BA9EE2964F}" type="sibTrans" cxnId="{D8266938-2675-46C9-8B65-40A8B0267C5D}">
      <dgm:prSet/>
      <dgm:spPr/>
      <dgm:t>
        <a:bodyPr/>
        <a:lstStyle/>
        <a:p>
          <a:endParaRPr lang="en-US"/>
        </a:p>
      </dgm:t>
    </dgm:pt>
    <dgm:pt modelId="{852A7249-B028-49D3-AA17-CE57D250163D}">
      <dgm:prSet phldrT="[Text]"/>
      <dgm:spPr/>
      <dgm:t>
        <a:bodyPr/>
        <a:lstStyle/>
        <a:p>
          <a:r>
            <a:rPr lang="en-US" dirty="0"/>
            <a:t>Defect Management</a:t>
          </a:r>
        </a:p>
      </dgm:t>
    </dgm:pt>
    <dgm:pt modelId="{5EE6BB01-86C3-4684-8925-A5C32A2C9A85}" type="parTrans" cxnId="{7CAF20AF-B6BE-40DA-B512-1652860B43BF}">
      <dgm:prSet/>
      <dgm:spPr/>
      <dgm:t>
        <a:bodyPr/>
        <a:lstStyle/>
        <a:p>
          <a:endParaRPr lang="en-US"/>
        </a:p>
      </dgm:t>
    </dgm:pt>
    <dgm:pt modelId="{919A20C0-588C-46F3-BA16-6117B924C981}" type="sibTrans" cxnId="{7CAF20AF-B6BE-40DA-B512-1652860B43BF}">
      <dgm:prSet/>
      <dgm:spPr/>
      <dgm:t>
        <a:bodyPr/>
        <a:lstStyle/>
        <a:p>
          <a:endParaRPr lang="en-US"/>
        </a:p>
      </dgm:t>
    </dgm:pt>
    <dgm:pt modelId="{4C8CDFB1-39E4-43D0-8D58-CBE964C70AF7}">
      <dgm:prSet phldrT="[Text]"/>
      <dgm:spPr>
        <a:solidFill>
          <a:schemeClr val="accent3">
            <a:lumMod val="50000"/>
          </a:schemeClr>
        </a:solidFill>
        <a:ln>
          <a:solidFill>
            <a:schemeClr val="accent1">
              <a:lumMod val="40000"/>
              <a:lumOff val="60000"/>
            </a:schemeClr>
          </a:solidFill>
        </a:ln>
      </dgm:spPr>
      <dgm:t>
        <a:bodyPr/>
        <a:lstStyle/>
        <a:p>
          <a:r>
            <a:rPr lang="en-US" dirty="0"/>
            <a:t>Verification</a:t>
          </a:r>
        </a:p>
      </dgm:t>
    </dgm:pt>
    <dgm:pt modelId="{26B3CDEF-28D2-4693-A82D-84C5E6DD06D3}" type="parTrans" cxnId="{5CA3C885-46C7-4B67-AB69-DFF42A241804}">
      <dgm:prSet/>
      <dgm:spPr/>
      <dgm:t>
        <a:bodyPr/>
        <a:lstStyle/>
        <a:p>
          <a:endParaRPr lang="en-US"/>
        </a:p>
      </dgm:t>
    </dgm:pt>
    <dgm:pt modelId="{017D3515-544D-4293-B863-E9D958466D1A}" type="sibTrans" cxnId="{5CA3C885-46C7-4B67-AB69-DFF42A241804}">
      <dgm:prSet/>
      <dgm:spPr/>
      <dgm:t>
        <a:bodyPr/>
        <a:lstStyle/>
        <a:p>
          <a:endParaRPr lang="en-US"/>
        </a:p>
      </dgm:t>
    </dgm:pt>
    <dgm:pt modelId="{57F4338D-4161-4B01-A6AD-7A9FAF1564BD}">
      <dgm:prSet phldrT="[Text]"/>
      <dgm:spPr/>
      <dgm:t>
        <a:bodyPr/>
        <a:lstStyle/>
        <a:p>
          <a:r>
            <a:rPr lang="en-US" dirty="0"/>
            <a:t>Architecture Assessment</a:t>
          </a:r>
        </a:p>
      </dgm:t>
    </dgm:pt>
    <dgm:pt modelId="{33D32B1D-5418-4C26-BC45-F20CC691B0E6}" type="parTrans" cxnId="{CA91D929-4552-4EE8-8259-7E2BCB19A23A}">
      <dgm:prSet/>
      <dgm:spPr/>
      <dgm:t>
        <a:bodyPr/>
        <a:lstStyle/>
        <a:p>
          <a:endParaRPr lang="en-US"/>
        </a:p>
      </dgm:t>
    </dgm:pt>
    <dgm:pt modelId="{2246AC1B-D84F-416A-BB09-C78AC3D53607}" type="sibTrans" cxnId="{CA91D929-4552-4EE8-8259-7E2BCB19A23A}">
      <dgm:prSet/>
      <dgm:spPr/>
      <dgm:t>
        <a:bodyPr/>
        <a:lstStyle/>
        <a:p>
          <a:endParaRPr lang="en-US"/>
        </a:p>
      </dgm:t>
    </dgm:pt>
    <dgm:pt modelId="{436CD2FF-BD18-4738-A957-FD40A05DC5BC}">
      <dgm:prSet phldrT="[Text]"/>
      <dgm:spPr/>
      <dgm:t>
        <a:bodyPr/>
        <a:lstStyle/>
        <a:p>
          <a:r>
            <a:rPr lang="en-US" dirty="0"/>
            <a:t>Requirements Testing</a:t>
          </a:r>
        </a:p>
      </dgm:t>
    </dgm:pt>
    <dgm:pt modelId="{79715537-A94E-4382-B893-9AF59BD6F339}" type="parTrans" cxnId="{67E80E4D-164C-4BFB-B9F8-85E8E0331A16}">
      <dgm:prSet/>
      <dgm:spPr/>
      <dgm:t>
        <a:bodyPr/>
        <a:lstStyle/>
        <a:p>
          <a:endParaRPr lang="en-US"/>
        </a:p>
      </dgm:t>
    </dgm:pt>
    <dgm:pt modelId="{B114C952-6900-4B96-A435-5551B3D8DE45}" type="sibTrans" cxnId="{67E80E4D-164C-4BFB-B9F8-85E8E0331A16}">
      <dgm:prSet/>
      <dgm:spPr/>
      <dgm:t>
        <a:bodyPr/>
        <a:lstStyle/>
        <a:p>
          <a:endParaRPr lang="en-US"/>
        </a:p>
      </dgm:t>
    </dgm:pt>
    <dgm:pt modelId="{C23B6033-A671-45B4-BAD5-1F55C63CBBD1}">
      <dgm:prSet phldrT="[Text]"/>
      <dgm:spPr/>
      <dgm:t>
        <a:bodyPr/>
        <a:lstStyle/>
        <a:p>
          <a:r>
            <a:rPr lang="en-US" dirty="0"/>
            <a:t>Security Testing</a:t>
          </a:r>
        </a:p>
      </dgm:t>
    </dgm:pt>
    <dgm:pt modelId="{BC8C0342-4747-4114-A329-50EF72CE424F}" type="parTrans" cxnId="{986CB1A4-8BAE-4DE0-92F1-A3265D805C91}">
      <dgm:prSet/>
      <dgm:spPr/>
      <dgm:t>
        <a:bodyPr/>
        <a:lstStyle/>
        <a:p>
          <a:endParaRPr lang="en-US"/>
        </a:p>
      </dgm:t>
    </dgm:pt>
    <dgm:pt modelId="{C9C004D0-650D-4E79-8E07-7D556E82EFE4}" type="sibTrans" cxnId="{986CB1A4-8BAE-4DE0-92F1-A3265D805C91}">
      <dgm:prSet/>
      <dgm:spPr/>
      <dgm:t>
        <a:bodyPr/>
        <a:lstStyle/>
        <a:p>
          <a:endParaRPr lang="en-US"/>
        </a:p>
      </dgm:t>
    </dgm:pt>
    <dgm:pt modelId="{3F509756-479A-4058-B8F4-F244FA389407}">
      <dgm:prSet phldrT="[Text]"/>
      <dgm:spPr>
        <a:solidFill>
          <a:srgbClr val="C00000"/>
        </a:solidFill>
        <a:ln>
          <a:solidFill>
            <a:schemeClr val="accent1">
              <a:lumMod val="40000"/>
              <a:lumOff val="60000"/>
            </a:schemeClr>
          </a:solidFill>
        </a:ln>
      </dgm:spPr>
      <dgm:t>
        <a:bodyPr/>
        <a:lstStyle/>
        <a:p>
          <a:r>
            <a:rPr lang="en-US" dirty="0"/>
            <a:t>Operations</a:t>
          </a:r>
        </a:p>
      </dgm:t>
    </dgm:pt>
    <dgm:pt modelId="{73EFF5DA-8C7E-4718-A0A9-2A23C8BDD499}" type="parTrans" cxnId="{FD8335EE-9B94-414E-B660-E161C598FAC5}">
      <dgm:prSet/>
      <dgm:spPr/>
      <dgm:t>
        <a:bodyPr/>
        <a:lstStyle/>
        <a:p>
          <a:endParaRPr lang="en-US"/>
        </a:p>
      </dgm:t>
    </dgm:pt>
    <dgm:pt modelId="{C46454F9-61AB-410A-AF2D-1A66EB870F74}" type="sibTrans" cxnId="{FD8335EE-9B94-414E-B660-E161C598FAC5}">
      <dgm:prSet/>
      <dgm:spPr/>
      <dgm:t>
        <a:bodyPr/>
        <a:lstStyle/>
        <a:p>
          <a:endParaRPr lang="en-US"/>
        </a:p>
      </dgm:t>
    </dgm:pt>
    <dgm:pt modelId="{35AEFB3D-0324-48FB-BE52-12D39B2CB82E}">
      <dgm:prSet phldrT="[Text]"/>
      <dgm:spPr/>
      <dgm:t>
        <a:bodyPr/>
        <a:lstStyle/>
        <a:p>
          <a:r>
            <a:rPr lang="en-US" dirty="0"/>
            <a:t>Incident Management</a:t>
          </a:r>
        </a:p>
      </dgm:t>
    </dgm:pt>
    <dgm:pt modelId="{7DEB3B9A-0130-471C-BB46-BFAD5AA89591}" type="parTrans" cxnId="{D44F9CDD-E213-49DB-9A04-5059AE6B49B3}">
      <dgm:prSet/>
      <dgm:spPr/>
      <dgm:t>
        <a:bodyPr/>
        <a:lstStyle/>
        <a:p>
          <a:endParaRPr lang="en-US"/>
        </a:p>
      </dgm:t>
    </dgm:pt>
    <dgm:pt modelId="{E3A10DD1-89F3-48FA-828D-3D197E04C50B}" type="sibTrans" cxnId="{D44F9CDD-E213-49DB-9A04-5059AE6B49B3}">
      <dgm:prSet/>
      <dgm:spPr/>
      <dgm:t>
        <a:bodyPr/>
        <a:lstStyle/>
        <a:p>
          <a:endParaRPr lang="en-US"/>
        </a:p>
      </dgm:t>
    </dgm:pt>
    <dgm:pt modelId="{2E6DC840-39BE-418F-82A0-9A3AA1F78A3E}">
      <dgm:prSet phldrT="[Text]"/>
      <dgm:spPr/>
      <dgm:t>
        <a:bodyPr/>
        <a:lstStyle/>
        <a:p>
          <a:r>
            <a:rPr lang="en-US" dirty="0"/>
            <a:t>Environment Management</a:t>
          </a:r>
        </a:p>
      </dgm:t>
    </dgm:pt>
    <dgm:pt modelId="{5F052BA5-4360-42A2-99FA-359926ECCB4C}" type="parTrans" cxnId="{FC8EB534-B843-4799-9F89-8B573C3047DC}">
      <dgm:prSet/>
      <dgm:spPr/>
      <dgm:t>
        <a:bodyPr/>
        <a:lstStyle/>
        <a:p>
          <a:endParaRPr lang="en-US"/>
        </a:p>
      </dgm:t>
    </dgm:pt>
    <dgm:pt modelId="{0FA28944-8C25-46E4-8004-59179DCD90BB}" type="sibTrans" cxnId="{FC8EB534-B843-4799-9F89-8B573C3047DC}">
      <dgm:prSet/>
      <dgm:spPr/>
      <dgm:t>
        <a:bodyPr/>
        <a:lstStyle/>
        <a:p>
          <a:endParaRPr lang="en-US"/>
        </a:p>
      </dgm:t>
    </dgm:pt>
    <dgm:pt modelId="{CD341ED4-1FED-445F-9F39-0E564895ABD0}">
      <dgm:prSet phldrT="[Text]"/>
      <dgm:spPr/>
      <dgm:t>
        <a:bodyPr/>
        <a:lstStyle/>
        <a:p>
          <a:r>
            <a:rPr lang="en-US" dirty="0"/>
            <a:t>Operational Management</a:t>
          </a:r>
        </a:p>
      </dgm:t>
    </dgm:pt>
    <dgm:pt modelId="{4F973C3E-96AB-4DFF-AE81-FE02FD8B0A4E}" type="parTrans" cxnId="{EB532E4E-6B6F-4B5B-B55D-FC7E39710BAF}">
      <dgm:prSet/>
      <dgm:spPr/>
      <dgm:t>
        <a:bodyPr/>
        <a:lstStyle/>
        <a:p>
          <a:endParaRPr lang="en-US"/>
        </a:p>
      </dgm:t>
    </dgm:pt>
    <dgm:pt modelId="{777D0FAD-135E-4259-993A-BDFC2A2E1E4B}" type="sibTrans" cxnId="{EB532E4E-6B6F-4B5B-B55D-FC7E39710BAF}">
      <dgm:prSet/>
      <dgm:spPr/>
      <dgm:t>
        <a:bodyPr/>
        <a:lstStyle/>
        <a:p>
          <a:endParaRPr lang="en-US"/>
        </a:p>
      </dgm:t>
    </dgm:pt>
    <dgm:pt modelId="{6FCE7EDA-78EE-4CA3-BE46-078D724F5DE7}" type="pres">
      <dgm:prSet presAssocID="{F4EC5004-BA85-4155-9E38-2A774080B9E7}" presName="Name0" presStyleCnt="0">
        <dgm:presLayoutVars>
          <dgm:dir/>
          <dgm:animLvl val="lvl"/>
          <dgm:resizeHandles val="exact"/>
        </dgm:presLayoutVars>
      </dgm:prSet>
      <dgm:spPr/>
      <dgm:t>
        <a:bodyPr/>
        <a:lstStyle/>
        <a:p>
          <a:endParaRPr lang="en-GB"/>
        </a:p>
      </dgm:t>
    </dgm:pt>
    <dgm:pt modelId="{689B51C5-3AE4-426F-8F84-0563CC3F62ED}" type="pres">
      <dgm:prSet presAssocID="{905C5D40-6637-4CCB-8BF3-D1B64F18B95F}" presName="composite" presStyleCnt="0"/>
      <dgm:spPr/>
    </dgm:pt>
    <dgm:pt modelId="{89A89786-9151-431D-A80D-D3ED97D267DB}" type="pres">
      <dgm:prSet presAssocID="{905C5D40-6637-4CCB-8BF3-D1B64F18B95F}" presName="parTx" presStyleLbl="alignNode1" presStyleIdx="0" presStyleCnt="5">
        <dgm:presLayoutVars>
          <dgm:chMax val="0"/>
          <dgm:chPref val="0"/>
          <dgm:bulletEnabled val="1"/>
        </dgm:presLayoutVars>
      </dgm:prSet>
      <dgm:spPr/>
      <dgm:t>
        <a:bodyPr/>
        <a:lstStyle/>
        <a:p>
          <a:endParaRPr lang="en-GB"/>
        </a:p>
      </dgm:t>
    </dgm:pt>
    <dgm:pt modelId="{87ADB98C-0342-4D07-A535-656CFE5844AF}" type="pres">
      <dgm:prSet presAssocID="{905C5D40-6637-4CCB-8BF3-D1B64F18B95F}" presName="desTx" presStyleLbl="alignAccFollowNode1" presStyleIdx="0" presStyleCnt="5">
        <dgm:presLayoutVars>
          <dgm:bulletEnabled val="1"/>
        </dgm:presLayoutVars>
      </dgm:prSet>
      <dgm:spPr/>
      <dgm:t>
        <a:bodyPr/>
        <a:lstStyle/>
        <a:p>
          <a:endParaRPr lang="en-GB"/>
        </a:p>
      </dgm:t>
    </dgm:pt>
    <dgm:pt modelId="{13F710B9-0AD4-4E19-B6E0-51EF24F882CF}" type="pres">
      <dgm:prSet presAssocID="{D85CEA6B-AC9C-4D4F-A343-ABBC6173315E}" presName="space" presStyleCnt="0"/>
      <dgm:spPr/>
    </dgm:pt>
    <dgm:pt modelId="{60B0037E-B595-4A59-9438-BEAE89D6C23F}" type="pres">
      <dgm:prSet presAssocID="{6A38E2B1-E605-4199-9179-9B5DC93ACD6A}" presName="composite" presStyleCnt="0"/>
      <dgm:spPr/>
    </dgm:pt>
    <dgm:pt modelId="{D9FA40BC-DFB1-4634-ADCC-B371CA24A517}" type="pres">
      <dgm:prSet presAssocID="{6A38E2B1-E605-4199-9179-9B5DC93ACD6A}" presName="parTx" presStyleLbl="alignNode1" presStyleIdx="1" presStyleCnt="5">
        <dgm:presLayoutVars>
          <dgm:chMax val="0"/>
          <dgm:chPref val="0"/>
          <dgm:bulletEnabled val="1"/>
        </dgm:presLayoutVars>
      </dgm:prSet>
      <dgm:spPr/>
      <dgm:t>
        <a:bodyPr/>
        <a:lstStyle/>
        <a:p>
          <a:endParaRPr lang="en-GB"/>
        </a:p>
      </dgm:t>
    </dgm:pt>
    <dgm:pt modelId="{753AABC9-18DD-4079-90C2-F47127C3CD51}" type="pres">
      <dgm:prSet presAssocID="{6A38E2B1-E605-4199-9179-9B5DC93ACD6A}" presName="desTx" presStyleLbl="alignAccFollowNode1" presStyleIdx="1" presStyleCnt="5">
        <dgm:presLayoutVars>
          <dgm:bulletEnabled val="1"/>
        </dgm:presLayoutVars>
      </dgm:prSet>
      <dgm:spPr/>
      <dgm:t>
        <a:bodyPr/>
        <a:lstStyle/>
        <a:p>
          <a:endParaRPr lang="en-GB"/>
        </a:p>
      </dgm:t>
    </dgm:pt>
    <dgm:pt modelId="{C89A83EC-9040-451E-945C-5827CDC1156D}" type="pres">
      <dgm:prSet presAssocID="{6C5ECBD0-1B3B-4DBE-895D-5FAE3159B711}" presName="space" presStyleCnt="0"/>
      <dgm:spPr/>
    </dgm:pt>
    <dgm:pt modelId="{79CD0D8C-D126-4762-9404-305D250766D5}" type="pres">
      <dgm:prSet presAssocID="{F27ACCAB-6581-4146-9B1C-B6A6C1C0BE77}" presName="composite" presStyleCnt="0"/>
      <dgm:spPr/>
    </dgm:pt>
    <dgm:pt modelId="{45907D11-E706-4A5E-AAB0-B99CA0373363}" type="pres">
      <dgm:prSet presAssocID="{F27ACCAB-6581-4146-9B1C-B6A6C1C0BE77}" presName="parTx" presStyleLbl="alignNode1" presStyleIdx="2" presStyleCnt="5">
        <dgm:presLayoutVars>
          <dgm:chMax val="0"/>
          <dgm:chPref val="0"/>
          <dgm:bulletEnabled val="1"/>
        </dgm:presLayoutVars>
      </dgm:prSet>
      <dgm:spPr/>
      <dgm:t>
        <a:bodyPr/>
        <a:lstStyle/>
        <a:p>
          <a:endParaRPr lang="en-GB"/>
        </a:p>
      </dgm:t>
    </dgm:pt>
    <dgm:pt modelId="{826828FC-45A7-4748-9D5A-CC7B8528CA14}" type="pres">
      <dgm:prSet presAssocID="{F27ACCAB-6581-4146-9B1C-B6A6C1C0BE77}" presName="desTx" presStyleLbl="alignAccFollowNode1" presStyleIdx="2" presStyleCnt="5">
        <dgm:presLayoutVars>
          <dgm:bulletEnabled val="1"/>
        </dgm:presLayoutVars>
      </dgm:prSet>
      <dgm:spPr/>
      <dgm:t>
        <a:bodyPr/>
        <a:lstStyle/>
        <a:p>
          <a:endParaRPr lang="en-GB"/>
        </a:p>
      </dgm:t>
    </dgm:pt>
    <dgm:pt modelId="{FE3BA08B-A048-4926-BA53-9FF82B36AB57}" type="pres">
      <dgm:prSet presAssocID="{51653579-70E9-42EE-95EC-E86BA9791F5B}" presName="space" presStyleCnt="0"/>
      <dgm:spPr/>
    </dgm:pt>
    <dgm:pt modelId="{09F4C9E8-B531-4B56-96C0-511F3DDBFF40}" type="pres">
      <dgm:prSet presAssocID="{4C8CDFB1-39E4-43D0-8D58-CBE964C70AF7}" presName="composite" presStyleCnt="0"/>
      <dgm:spPr/>
    </dgm:pt>
    <dgm:pt modelId="{F5A8265A-F2C9-446C-AE34-F79C2246AB48}" type="pres">
      <dgm:prSet presAssocID="{4C8CDFB1-39E4-43D0-8D58-CBE964C70AF7}" presName="parTx" presStyleLbl="alignNode1" presStyleIdx="3" presStyleCnt="5">
        <dgm:presLayoutVars>
          <dgm:chMax val="0"/>
          <dgm:chPref val="0"/>
          <dgm:bulletEnabled val="1"/>
        </dgm:presLayoutVars>
      </dgm:prSet>
      <dgm:spPr/>
      <dgm:t>
        <a:bodyPr/>
        <a:lstStyle/>
        <a:p>
          <a:endParaRPr lang="en-GB"/>
        </a:p>
      </dgm:t>
    </dgm:pt>
    <dgm:pt modelId="{675AB4A1-62F0-40FD-A2BB-8A79C1831C31}" type="pres">
      <dgm:prSet presAssocID="{4C8CDFB1-39E4-43D0-8D58-CBE964C70AF7}" presName="desTx" presStyleLbl="alignAccFollowNode1" presStyleIdx="3" presStyleCnt="5">
        <dgm:presLayoutVars>
          <dgm:bulletEnabled val="1"/>
        </dgm:presLayoutVars>
      </dgm:prSet>
      <dgm:spPr/>
      <dgm:t>
        <a:bodyPr/>
        <a:lstStyle/>
        <a:p>
          <a:endParaRPr lang="en-GB"/>
        </a:p>
      </dgm:t>
    </dgm:pt>
    <dgm:pt modelId="{3B23EF20-1C57-4127-94B6-F43BA5B48DF4}" type="pres">
      <dgm:prSet presAssocID="{017D3515-544D-4293-B863-E9D958466D1A}" presName="space" presStyleCnt="0"/>
      <dgm:spPr/>
    </dgm:pt>
    <dgm:pt modelId="{67594042-D600-4546-83D3-190F0A30922D}" type="pres">
      <dgm:prSet presAssocID="{3F509756-479A-4058-B8F4-F244FA389407}" presName="composite" presStyleCnt="0"/>
      <dgm:spPr/>
    </dgm:pt>
    <dgm:pt modelId="{E6687F24-49E2-4689-8C45-97ADCFE56224}" type="pres">
      <dgm:prSet presAssocID="{3F509756-479A-4058-B8F4-F244FA389407}" presName="parTx" presStyleLbl="alignNode1" presStyleIdx="4" presStyleCnt="5">
        <dgm:presLayoutVars>
          <dgm:chMax val="0"/>
          <dgm:chPref val="0"/>
          <dgm:bulletEnabled val="1"/>
        </dgm:presLayoutVars>
      </dgm:prSet>
      <dgm:spPr/>
      <dgm:t>
        <a:bodyPr/>
        <a:lstStyle/>
        <a:p>
          <a:endParaRPr lang="en-GB"/>
        </a:p>
      </dgm:t>
    </dgm:pt>
    <dgm:pt modelId="{94BCD809-7F43-46C2-8D5F-824CA7C42FD7}" type="pres">
      <dgm:prSet presAssocID="{3F509756-479A-4058-B8F4-F244FA389407}" presName="desTx" presStyleLbl="alignAccFollowNode1" presStyleIdx="4" presStyleCnt="5">
        <dgm:presLayoutVars>
          <dgm:bulletEnabled val="1"/>
        </dgm:presLayoutVars>
      </dgm:prSet>
      <dgm:spPr/>
      <dgm:t>
        <a:bodyPr/>
        <a:lstStyle/>
        <a:p>
          <a:endParaRPr lang="en-GB"/>
        </a:p>
      </dgm:t>
    </dgm:pt>
  </dgm:ptLst>
  <dgm:cxnLst>
    <dgm:cxn modelId="{986CB1A4-8BAE-4DE0-92F1-A3265D805C91}" srcId="{4C8CDFB1-39E4-43D0-8D58-CBE964C70AF7}" destId="{C23B6033-A671-45B4-BAD5-1F55C63CBBD1}" srcOrd="2" destOrd="0" parTransId="{BC8C0342-4747-4114-A329-50EF72CE424F}" sibTransId="{C9C004D0-650D-4E79-8E07-7D556E82EFE4}"/>
    <dgm:cxn modelId="{633BB82B-FBFD-4B17-82CB-49FCF91D03FD}" type="presOf" srcId="{1E09683A-D493-4210-918E-6BAF83FFEBCF}" destId="{753AABC9-18DD-4079-90C2-F47127C3CD51}" srcOrd="0" destOrd="2" presId="urn:microsoft.com/office/officeart/2005/8/layout/hList1"/>
    <dgm:cxn modelId="{36BF8267-A23D-415C-A5C8-3909676FE921}" type="presOf" srcId="{C23B6033-A671-45B4-BAD5-1F55C63CBBD1}" destId="{675AB4A1-62F0-40FD-A2BB-8A79C1831C31}" srcOrd="0" destOrd="2" presId="urn:microsoft.com/office/officeart/2005/8/layout/hList1"/>
    <dgm:cxn modelId="{D8266938-2675-46C9-8B65-40A8B0267C5D}" srcId="{F27ACCAB-6581-4146-9B1C-B6A6C1C0BE77}" destId="{7775F3CB-F3B6-45AA-B058-05078C86BE87}" srcOrd="1" destOrd="0" parTransId="{2E3B6F7A-43ED-449A-9F17-A6338188FBBE}" sibTransId="{B8AB70B3-A56D-48A3-A8AB-92BA9EE2964F}"/>
    <dgm:cxn modelId="{608B44F8-E77A-4D5B-9D02-65A29F8F5253}" srcId="{6A38E2B1-E605-4199-9179-9B5DC93ACD6A}" destId="{CD84505D-2186-4CBA-AE32-A77E8117915C}" srcOrd="1" destOrd="0" parTransId="{46922B2C-F524-407C-A058-3380A85BB1B6}" sibTransId="{99CF9628-07A6-4B54-ABF3-54A9869D099C}"/>
    <dgm:cxn modelId="{CA91D929-4552-4EE8-8259-7E2BCB19A23A}" srcId="{4C8CDFB1-39E4-43D0-8D58-CBE964C70AF7}" destId="{57F4338D-4161-4B01-A6AD-7A9FAF1564BD}" srcOrd="0" destOrd="0" parTransId="{33D32B1D-5418-4C26-BC45-F20CC691B0E6}" sibTransId="{2246AC1B-D84F-416A-BB09-C78AC3D53607}"/>
    <dgm:cxn modelId="{CA3561EE-EA16-4DE0-9E61-8829283E12D4}" srcId="{F4EC5004-BA85-4155-9E38-2A774080B9E7}" destId="{905C5D40-6637-4CCB-8BF3-D1B64F18B95F}" srcOrd="0" destOrd="0" parTransId="{74DB9C5F-F6B3-4F8D-8747-D321814A9794}" sibTransId="{D85CEA6B-AC9C-4D4F-A343-ABBC6173315E}"/>
    <dgm:cxn modelId="{FC8EB534-B843-4799-9F89-8B573C3047DC}" srcId="{3F509756-479A-4058-B8F4-F244FA389407}" destId="{2E6DC840-39BE-418F-82A0-9A3AA1F78A3E}" srcOrd="1" destOrd="0" parTransId="{5F052BA5-4360-42A2-99FA-359926ECCB4C}" sibTransId="{0FA28944-8C25-46E4-8004-59179DCD90BB}"/>
    <dgm:cxn modelId="{52B102B5-F770-4278-9935-1FF7BD9566BD}" srcId="{F4EC5004-BA85-4155-9E38-2A774080B9E7}" destId="{F27ACCAB-6581-4146-9B1C-B6A6C1C0BE77}" srcOrd="2" destOrd="0" parTransId="{42E6AE9F-A378-4F4C-BF9B-7484BC3E55EA}" sibTransId="{51653579-70E9-42EE-95EC-E86BA9791F5B}"/>
    <dgm:cxn modelId="{1CE0C7B9-1EFC-45DE-8E6E-33232173D863}" srcId="{6A38E2B1-E605-4199-9179-9B5DC93ACD6A}" destId="{6AE7DA71-6A7C-4D3B-A036-B87BD530F194}" srcOrd="0" destOrd="0" parTransId="{8567C269-0A90-4B41-8FAC-3AB785FD3AAC}" sibTransId="{AE00EFAD-78A5-4BBD-925B-4DDB9E8BCA75}"/>
    <dgm:cxn modelId="{F8E03393-4F8A-4326-A5C9-82E60263DBDE}" type="presOf" srcId="{CD84505D-2186-4CBA-AE32-A77E8117915C}" destId="{753AABC9-18DD-4079-90C2-F47127C3CD51}" srcOrd="0" destOrd="1" presId="urn:microsoft.com/office/officeart/2005/8/layout/hList1"/>
    <dgm:cxn modelId="{7CAF20AF-B6BE-40DA-B512-1652860B43BF}" srcId="{F27ACCAB-6581-4146-9B1C-B6A6C1C0BE77}" destId="{852A7249-B028-49D3-AA17-CE57D250163D}" srcOrd="2" destOrd="0" parTransId="{5EE6BB01-86C3-4684-8925-A5C32A2C9A85}" sibTransId="{919A20C0-588C-46F3-BA16-6117B924C981}"/>
    <dgm:cxn modelId="{FDB06E37-6159-4332-9D57-E0522BE94EEF}" srcId="{905C5D40-6637-4CCB-8BF3-D1B64F18B95F}" destId="{2A1B0C75-943F-4BB5-87F7-FA49496E1093}" srcOrd="1" destOrd="0" parTransId="{6D9C2C40-FBE5-4D11-B4DB-BF6D73CF9238}" sibTransId="{3FA4DBFE-7BE6-46AA-8BAD-3B9049DB8275}"/>
    <dgm:cxn modelId="{6CFF4197-36BB-4C7C-A4EF-946F4A475841}" srcId="{F4EC5004-BA85-4155-9E38-2A774080B9E7}" destId="{6A38E2B1-E605-4199-9179-9B5DC93ACD6A}" srcOrd="1" destOrd="0" parTransId="{3C805E7E-1221-4455-B4F9-34D76C8DD104}" sibTransId="{6C5ECBD0-1B3B-4DBE-895D-5FAE3159B711}"/>
    <dgm:cxn modelId="{B58E9091-98BA-4E34-BCDF-EF5CE7705189}" type="presOf" srcId="{57F4338D-4161-4B01-A6AD-7A9FAF1564BD}" destId="{675AB4A1-62F0-40FD-A2BB-8A79C1831C31}" srcOrd="0" destOrd="0" presId="urn:microsoft.com/office/officeart/2005/8/layout/hList1"/>
    <dgm:cxn modelId="{67E80E4D-164C-4BFB-B9F8-85E8E0331A16}" srcId="{4C8CDFB1-39E4-43D0-8D58-CBE964C70AF7}" destId="{436CD2FF-BD18-4738-A957-FD40A05DC5BC}" srcOrd="1" destOrd="0" parTransId="{79715537-A94E-4382-B893-9AF59BD6F339}" sibTransId="{B114C952-6900-4B96-A435-5551B3D8DE45}"/>
    <dgm:cxn modelId="{844F5666-7FED-48B6-98A7-9CAC3622732A}" type="presOf" srcId="{905C5D40-6637-4CCB-8BF3-D1B64F18B95F}" destId="{89A89786-9151-431D-A80D-D3ED97D267DB}" srcOrd="0" destOrd="0" presId="urn:microsoft.com/office/officeart/2005/8/layout/hList1"/>
    <dgm:cxn modelId="{A26E4080-CD66-424B-8C02-096D87EE8A52}" srcId="{6A38E2B1-E605-4199-9179-9B5DC93ACD6A}" destId="{1E09683A-D493-4210-918E-6BAF83FFEBCF}" srcOrd="2" destOrd="0" parTransId="{CC0D3ED4-481E-471D-B79B-6A890BAE5A1E}" sibTransId="{CC3EC60B-439A-481D-AAE9-207F3A304A0F}"/>
    <dgm:cxn modelId="{C95CAA26-D922-4822-BB4D-644A479FC38C}" type="presOf" srcId="{F27ACCAB-6581-4146-9B1C-B6A6C1C0BE77}" destId="{45907D11-E706-4A5E-AAB0-B99CA0373363}" srcOrd="0" destOrd="0" presId="urn:microsoft.com/office/officeart/2005/8/layout/hList1"/>
    <dgm:cxn modelId="{BEBBDB34-9BDB-465E-8475-9FEDF204B889}" type="presOf" srcId="{436CD2FF-BD18-4738-A957-FD40A05DC5BC}" destId="{675AB4A1-62F0-40FD-A2BB-8A79C1831C31}" srcOrd="0" destOrd="1" presId="urn:microsoft.com/office/officeart/2005/8/layout/hList1"/>
    <dgm:cxn modelId="{0255AAAB-A478-4537-A681-963A05955912}" type="presOf" srcId="{852A7249-B028-49D3-AA17-CE57D250163D}" destId="{826828FC-45A7-4748-9D5A-CC7B8528CA14}" srcOrd="0" destOrd="2" presId="urn:microsoft.com/office/officeart/2005/8/layout/hList1"/>
    <dgm:cxn modelId="{2CBDF1D1-4BF7-4464-84F2-7A22C5E33D8C}" type="presOf" srcId="{6A38E2B1-E605-4199-9179-9B5DC93ACD6A}" destId="{D9FA40BC-DFB1-4634-ADCC-B371CA24A517}" srcOrd="0" destOrd="0" presId="urn:microsoft.com/office/officeart/2005/8/layout/hList1"/>
    <dgm:cxn modelId="{C228472F-64F2-4D8E-921A-4C37C5DF6845}" type="presOf" srcId="{6AE7DA71-6A7C-4D3B-A036-B87BD530F194}" destId="{753AABC9-18DD-4079-90C2-F47127C3CD51}" srcOrd="0" destOrd="0" presId="urn:microsoft.com/office/officeart/2005/8/layout/hList1"/>
    <dgm:cxn modelId="{747FD61B-EDBD-4408-A60A-26ABE5D9C238}" type="presOf" srcId="{4C8CDFB1-39E4-43D0-8D58-CBE964C70AF7}" destId="{F5A8265A-F2C9-446C-AE34-F79C2246AB48}" srcOrd="0" destOrd="0" presId="urn:microsoft.com/office/officeart/2005/8/layout/hList1"/>
    <dgm:cxn modelId="{5BB6693F-4DC8-4E62-8863-6447ED351F58}" type="presOf" srcId="{80463AB6-825B-495C-B2C0-0263AC68032F}" destId="{826828FC-45A7-4748-9D5A-CC7B8528CA14}" srcOrd="0" destOrd="0" presId="urn:microsoft.com/office/officeart/2005/8/layout/hList1"/>
    <dgm:cxn modelId="{B3E07088-E69A-422F-95BF-1D75580F4FB4}" type="presOf" srcId="{2E6DC840-39BE-418F-82A0-9A3AA1F78A3E}" destId="{94BCD809-7F43-46C2-8D5F-824CA7C42FD7}" srcOrd="0" destOrd="1" presId="urn:microsoft.com/office/officeart/2005/8/layout/hList1"/>
    <dgm:cxn modelId="{8CFA3C0A-126F-4103-943A-ECE3FFB68B08}" srcId="{F27ACCAB-6581-4146-9B1C-B6A6C1C0BE77}" destId="{80463AB6-825B-495C-B2C0-0263AC68032F}" srcOrd="0" destOrd="0" parTransId="{6FFC9385-BA55-4716-A179-A793FFF3A717}" sibTransId="{10E4136B-FE0D-4F15-9EC5-2C0B88694995}"/>
    <dgm:cxn modelId="{0953F1DF-39BB-44D9-A4F6-55E4D01F9FB0}" type="presOf" srcId="{3F509756-479A-4058-B8F4-F244FA389407}" destId="{E6687F24-49E2-4689-8C45-97ADCFE56224}" srcOrd="0" destOrd="0" presId="urn:microsoft.com/office/officeart/2005/8/layout/hList1"/>
    <dgm:cxn modelId="{FD8335EE-9B94-414E-B660-E161C598FAC5}" srcId="{F4EC5004-BA85-4155-9E38-2A774080B9E7}" destId="{3F509756-479A-4058-B8F4-F244FA389407}" srcOrd="4" destOrd="0" parTransId="{73EFF5DA-8C7E-4718-A0A9-2A23C8BDD499}" sibTransId="{C46454F9-61AB-410A-AF2D-1A66EB870F74}"/>
    <dgm:cxn modelId="{5A71F908-A089-4DC5-B89A-8E2E427A530B}" type="presOf" srcId="{35AEFB3D-0324-48FB-BE52-12D39B2CB82E}" destId="{94BCD809-7F43-46C2-8D5F-824CA7C42FD7}" srcOrd="0" destOrd="0" presId="urn:microsoft.com/office/officeart/2005/8/layout/hList1"/>
    <dgm:cxn modelId="{EB532E4E-6B6F-4B5B-B55D-FC7E39710BAF}" srcId="{3F509756-479A-4058-B8F4-F244FA389407}" destId="{CD341ED4-1FED-445F-9F39-0E564895ABD0}" srcOrd="2" destOrd="0" parTransId="{4F973C3E-96AB-4DFF-AE81-FE02FD8B0A4E}" sibTransId="{777D0FAD-135E-4259-993A-BDFC2A2E1E4B}"/>
    <dgm:cxn modelId="{3AACB449-7C2A-4045-987E-E957BCEB49D1}" srcId="{905C5D40-6637-4CCB-8BF3-D1B64F18B95F}" destId="{3636ED98-8321-4DCA-A4A6-4FCCC1BD8197}" srcOrd="0" destOrd="0" parTransId="{6AE11B97-7497-4438-8931-06AA7C89672D}" sibTransId="{C9BD50E2-2944-4BB6-98FA-80D8AF3F7525}"/>
    <dgm:cxn modelId="{DA16DB9E-7AF5-4AC2-87DD-74ED53FB8E19}" type="presOf" srcId="{BED0E70C-B6E6-4B3C-8720-A86521787D3E}" destId="{87ADB98C-0342-4D07-A535-656CFE5844AF}" srcOrd="0" destOrd="2" presId="urn:microsoft.com/office/officeart/2005/8/layout/hList1"/>
    <dgm:cxn modelId="{5CA3C885-46C7-4B67-AB69-DFF42A241804}" srcId="{F4EC5004-BA85-4155-9E38-2A774080B9E7}" destId="{4C8CDFB1-39E4-43D0-8D58-CBE964C70AF7}" srcOrd="3" destOrd="0" parTransId="{26B3CDEF-28D2-4693-A82D-84C5E6DD06D3}" sibTransId="{017D3515-544D-4293-B863-E9D958466D1A}"/>
    <dgm:cxn modelId="{558AF759-CDB9-4799-A9CF-86421C268AB7}" type="presOf" srcId="{3636ED98-8321-4DCA-A4A6-4FCCC1BD8197}" destId="{87ADB98C-0342-4D07-A535-656CFE5844AF}" srcOrd="0" destOrd="0" presId="urn:microsoft.com/office/officeart/2005/8/layout/hList1"/>
    <dgm:cxn modelId="{145752E5-40EC-4BE8-9E8E-E5D50218E236}" type="presOf" srcId="{F4EC5004-BA85-4155-9E38-2A774080B9E7}" destId="{6FCE7EDA-78EE-4CA3-BE46-078D724F5DE7}" srcOrd="0" destOrd="0" presId="urn:microsoft.com/office/officeart/2005/8/layout/hList1"/>
    <dgm:cxn modelId="{D44F9CDD-E213-49DB-9A04-5059AE6B49B3}" srcId="{3F509756-479A-4058-B8F4-F244FA389407}" destId="{35AEFB3D-0324-48FB-BE52-12D39B2CB82E}" srcOrd="0" destOrd="0" parTransId="{7DEB3B9A-0130-471C-BB46-BFAD5AA89591}" sibTransId="{E3A10DD1-89F3-48FA-828D-3D197E04C50B}"/>
    <dgm:cxn modelId="{0AB4570E-A742-48E3-AA21-2C73A658C1EB}" type="presOf" srcId="{2A1B0C75-943F-4BB5-87F7-FA49496E1093}" destId="{87ADB98C-0342-4D07-A535-656CFE5844AF}" srcOrd="0" destOrd="1" presId="urn:microsoft.com/office/officeart/2005/8/layout/hList1"/>
    <dgm:cxn modelId="{91ECB179-C0A8-463E-8BAE-10EDEE728742}" type="presOf" srcId="{7775F3CB-F3B6-45AA-B058-05078C86BE87}" destId="{826828FC-45A7-4748-9D5A-CC7B8528CA14}" srcOrd="0" destOrd="1" presId="urn:microsoft.com/office/officeart/2005/8/layout/hList1"/>
    <dgm:cxn modelId="{63BADD0B-D5A0-4220-9FDD-AFD19DD286D7}" srcId="{905C5D40-6637-4CCB-8BF3-D1B64F18B95F}" destId="{BED0E70C-B6E6-4B3C-8720-A86521787D3E}" srcOrd="2" destOrd="0" parTransId="{B06CF37B-6E91-4688-9A0F-5B4CE083EB29}" sibTransId="{CE017D09-330C-44B3-B241-EF542F4D3D50}"/>
    <dgm:cxn modelId="{F29EE554-EBD4-4CE1-9703-6A37805DD947}" type="presOf" srcId="{CD341ED4-1FED-445F-9F39-0E564895ABD0}" destId="{94BCD809-7F43-46C2-8D5F-824CA7C42FD7}" srcOrd="0" destOrd="2" presId="urn:microsoft.com/office/officeart/2005/8/layout/hList1"/>
    <dgm:cxn modelId="{2F5CA87A-AFA3-45A2-9DD5-3A33F9730AF2}" type="presParOf" srcId="{6FCE7EDA-78EE-4CA3-BE46-078D724F5DE7}" destId="{689B51C5-3AE4-426F-8F84-0563CC3F62ED}" srcOrd="0" destOrd="0" presId="urn:microsoft.com/office/officeart/2005/8/layout/hList1"/>
    <dgm:cxn modelId="{80C74D2F-0EBD-4303-8CDB-CEE467599722}" type="presParOf" srcId="{689B51C5-3AE4-426F-8F84-0563CC3F62ED}" destId="{89A89786-9151-431D-A80D-D3ED97D267DB}" srcOrd="0" destOrd="0" presId="urn:microsoft.com/office/officeart/2005/8/layout/hList1"/>
    <dgm:cxn modelId="{A7C2E01F-A6FD-4000-9241-4E8E5DD499EC}" type="presParOf" srcId="{689B51C5-3AE4-426F-8F84-0563CC3F62ED}" destId="{87ADB98C-0342-4D07-A535-656CFE5844AF}" srcOrd="1" destOrd="0" presId="urn:microsoft.com/office/officeart/2005/8/layout/hList1"/>
    <dgm:cxn modelId="{25F20D9B-CEE8-4CB4-B999-40E947509D58}" type="presParOf" srcId="{6FCE7EDA-78EE-4CA3-BE46-078D724F5DE7}" destId="{13F710B9-0AD4-4E19-B6E0-51EF24F882CF}" srcOrd="1" destOrd="0" presId="urn:microsoft.com/office/officeart/2005/8/layout/hList1"/>
    <dgm:cxn modelId="{A92D3F64-F3D7-4F0A-9883-B1470E8F6E0A}" type="presParOf" srcId="{6FCE7EDA-78EE-4CA3-BE46-078D724F5DE7}" destId="{60B0037E-B595-4A59-9438-BEAE89D6C23F}" srcOrd="2" destOrd="0" presId="urn:microsoft.com/office/officeart/2005/8/layout/hList1"/>
    <dgm:cxn modelId="{92FFD4BE-4A1F-4E1B-86D6-056EF482D3A9}" type="presParOf" srcId="{60B0037E-B595-4A59-9438-BEAE89D6C23F}" destId="{D9FA40BC-DFB1-4634-ADCC-B371CA24A517}" srcOrd="0" destOrd="0" presId="urn:microsoft.com/office/officeart/2005/8/layout/hList1"/>
    <dgm:cxn modelId="{BE667909-C708-49B3-9A97-7899E0E580C7}" type="presParOf" srcId="{60B0037E-B595-4A59-9438-BEAE89D6C23F}" destId="{753AABC9-18DD-4079-90C2-F47127C3CD51}" srcOrd="1" destOrd="0" presId="urn:microsoft.com/office/officeart/2005/8/layout/hList1"/>
    <dgm:cxn modelId="{827B6754-B53E-4407-BB84-987EC6042DD9}" type="presParOf" srcId="{6FCE7EDA-78EE-4CA3-BE46-078D724F5DE7}" destId="{C89A83EC-9040-451E-945C-5827CDC1156D}" srcOrd="3" destOrd="0" presId="urn:microsoft.com/office/officeart/2005/8/layout/hList1"/>
    <dgm:cxn modelId="{EFFCFBF7-28EB-4060-A735-77AC791FA6B9}" type="presParOf" srcId="{6FCE7EDA-78EE-4CA3-BE46-078D724F5DE7}" destId="{79CD0D8C-D126-4762-9404-305D250766D5}" srcOrd="4" destOrd="0" presId="urn:microsoft.com/office/officeart/2005/8/layout/hList1"/>
    <dgm:cxn modelId="{3A651E04-BBFF-4B7B-A162-D273AEC964C0}" type="presParOf" srcId="{79CD0D8C-D126-4762-9404-305D250766D5}" destId="{45907D11-E706-4A5E-AAB0-B99CA0373363}" srcOrd="0" destOrd="0" presId="urn:microsoft.com/office/officeart/2005/8/layout/hList1"/>
    <dgm:cxn modelId="{4EF8F0B8-E6AB-4DB4-9F7B-297146146932}" type="presParOf" srcId="{79CD0D8C-D126-4762-9404-305D250766D5}" destId="{826828FC-45A7-4748-9D5A-CC7B8528CA14}" srcOrd="1" destOrd="0" presId="urn:microsoft.com/office/officeart/2005/8/layout/hList1"/>
    <dgm:cxn modelId="{15D6B572-7FE5-4B95-87E5-4BD278E71CAA}" type="presParOf" srcId="{6FCE7EDA-78EE-4CA3-BE46-078D724F5DE7}" destId="{FE3BA08B-A048-4926-BA53-9FF82B36AB57}" srcOrd="5" destOrd="0" presId="urn:microsoft.com/office/officeart/2005/8/layout/hList1"/>
    <dgm:cxn modelId="{BE0C331F-A569-4783-9590-297D97959254}" type="presParOf" srcId="{6FCE7EDA-78EE-4CA3-BE46-078D724F5DE7}" destId="{09F4C9E8-B531-4B56-96C0-511F3DDBFF40}" srcOrd="6" destOrd="0" presId="urn:microsoft.com/office/officeart/2005/8/layout/hList1"/>
    <dgm:cxn modelId="{88CDE0C1-620F-413B-B4BE-7B00724E680D}" type="presParOf" srcId="{09F4C9E8-B531-4B56-96C0-511F3DDBFF40}" destId="{F5A8265A-F2C9-446C-AE34-F79C2246AB48}" srcOrd="0" destOrd="0" presId="urn:microsoft.com/office/officeart/2005/8/layout/hList1"/>
    <dgm:cxn modelId="{A1078097-EE65-4EEF-8DDD-46BE7461B9AA}" type="presParOf" srcId="{09F4C9E8-B531-4B56-96C0-511F3DDBFF40}" destId="{675AB4A1-62F0-40FD-A2BB-8A79C1831C31}" srcOrd="1" destOrd="0" presId="urn:microsoft.com/office/officeart/2005/8/layout/hList1"/>
    <dgm:cxn modelId="{FB4642C7-81F5-431E-8429-D5E858115BFD}" type="presParOf" srcId="{6FCE7EDA-78EE-4CA3-BE46-078D724F5DE7}" destId="{3B23EF20-1C57-4127-94B6-F43BA5B48DF4}" srcOrd="7" destOrd="0" presId="urn:microsoft.com/office/officeart/2005/8/layout/hList1"/>
    <dgm:cxn modelId="{65E06BF5-DD27-44A5-9137-166D9E72B149}" type="presParOf" srcId="{6FCE7EDA-78EE-4CA3-BE46-078D724F5DE7}" destId="{67594042-D600-4546-83D3-190F0A30922D}" srcOrd="8" destOrd="0" presId="urn:microsoft.com/office/officeart/2005/8/layout/hList1"/>
    <dgm:cxn modelId="{A155AD11-DA2F-4C35-8FB7-6DFF39773A20}" type="presParOf" srcId="{67594042-D600-4546-83D3-190F0A30922D}" destId="{E6687F24-49E2-4689-8C45-97ADCFE56224}" srcOrd="0" destOrd="0" presId="urn:microsoft.com/office/officeart/2005/8/layout/hList1"/>
    <dgm:cxn modelId="{DA033DC7-2EE5-4F78-B640-EFD2138973FF}" type="presParOf" srcId="{67594042-D600-4546-83D3-190F0A30922D}" destId="{94BCD809-7F43-46C2-8D5F-824CA7C42F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89786-9151-431D-A80D-D3ED97D267DB}">
      <dsp:nvSpPr>
        <dsp:cNvPr id="0" name=""/>
        <dsp:cNvSpPr/>
      </dsp:nvSpPr>
      <dsp:spPr>
        <a:xfrm>
          <a:off x="4214" y="1595549"/>
          <a:ext cx="1615678" cy="432000"/>
        </a:xfrm>
        <a:prstGeom prst="rect">
          <a:avLst/>
        </a:prstGeom>
        <a:solidFill>
          <a:schemeClr val="accent1">
            <a:hueOff val="0"/>
            <a:satOff val="0"/>
            <a:lumOff val="0"/>
            <a:alphaOff val="0"/>
          </a:schemeClr>
        </a:solidFill>
        <a:ln w="254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a:t>Governance</a:t>
          </a:r>
        </a:p>
      </dsp:txBody>
      <dsp:txXfrm>
        <a:off x="4214" y="1595549"/>
        <a:ext cx="1615678" cy="432000"/>
      </dsp:txXfrm>
    </dsp:sp>
    <dsp:sp modelId="{87ADB98C-0342-4D07-A535-656CFE5844AF}">
      <dsp:nvSpPr>
        <dsp:cNvPr id="0" name=""/>
        <dsp:cNvSpPr/>
      </dsp:nvSpPr>
      <dsp:spPr>
        <a:xfrm>
          <a:off x="4214"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Strategy &amp; Metrics</a:t>
          </a:r>
        </a:p>
        <a:p>
          <a:pPr marL="114300" lvl="1" indent="-114300" algn="l" defTabSz="666750">
            <a:lnSpc>
              <a:spcPct val="90000"/>
            </a:lnSpc>
            <a:spcBef>
              <a:spcPct val="0"/>
            </a:spcBef>
            <a:spcAft>
              <a:spcPct val="15000"/>
            </a:spcAft>
            <a:buChar char="••"/>
          </a:pPr>
          <a:r>
            <a:rPr lang="en-US" sz="1500" kern="1200" dirty="0"/>
            <a:t>Policy &amp; Compliance</a:t>
          </a:r>
        </a:p>
        <a:p>
          <a:pPr marL="114300" lvl="1" indent="-114300" algn="l" defTabSz="666750">
            <a:lnSpc>
              <a:spcPct val="90000"/>
            </a:lnSpc>
            <a:spcBef>
              <a:spcPct val="0"/>
            </a:spcBef>
            <a:spcAft>
              <a:spcPct val="15000"/>
            </a:spcAft>
            <a:buChar char="••"/>
          </a:pPr>
          <a:r>
            <a:rPr lang="en-US" sz="1500" kern="1200" dirty="0"/>
            <a:t>Education &amp; Guidance</a:t>
          </a:r>
        </a:p>
      </dsp:txBody>
      <dsp:txXfrm>
        <a:off x="4214" y="2027549"/>
        <a:ext cx="1615678" cy="1482300"/>
      </dsp:txXfrm>
    </dsp:sp>
    <dsp:sp modelId="{D9FA40BC-DFB1-4634-ADCC-B371CA24A517}">
      <dsp:nvSpPr>
        <dsp:cNvPr id="0" name=""/>
        <dsp:cNvSpPr/>
      </dsp:nvSpPr>
      <dsp:spPr>
        <a:xfrm>
          <a:off x="1846087" y="1595549"/>
          <a:ext cx="1615678" cy="432000"/>
        </a:xfrm>
        <a:prstGeom prst="rect">
          <a:avLst/>
        </a:prstGeom>
        <a:solidFill>
          <a:srgbClr val="FFFF00"/>
        </a:solidFill>
        <a:ln w="254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a:solidFill>
                <a:schemeClr val="accent1">
                  <a:lumMod val="60000"/>
                  <a:lumOff val="40000"/>
                </a:schemeClr>
              </a:solidFill>
            </a:rPr>
            <a:t>Design</a:t>
          </a:r>
        </a:p>
      </dsp:txBody>
      <dsp:txXfrm>
        <a:off x="1846087" y="1595549"/>
        <a:ext cx="1615678" cy="432000"/>
      </dsp:txXfrm>
    </dsp:sp>
    <dsp:sp modelId="{753AABC9-18DD-4079-90C2-F47127C3CD51}">
      <dsp:nvSpPr>
        <dsp:cNvPr id="0" name=""/>
        <dsp:cNvSpPr/>
      </dsp:nvSpPr>
      <dsp:spPr>
        <a:xfrm>
          <a:off x="1846087"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Threat Assessment</a:t>
          </a:r>
        </a:p>
        <a:p>
          <a:pPr marL="114300" lvl="1" indent="-114300" algn="l" defTabSz="666750">
            <a:lnSpc>
              <a:spcPct val="90000"/>
            </a:lnSpc>
            <a:spcBef>
              <a:spcPct val="0"/>
            </a:spcBef>
            <a:spcAft>
              <a:spcPct val="15000"/>
            </a:spcAft>
            <a:buChar char="••"/>
          </a:pPr>
          <a:r>
            <a:rPr lang="en-US" sz="1500" kern="1200" dirty="0"/>
            <a:t>Security Requirements</a:t>
          </a:r>
        </a:p>
        <a:p>
          <a:pPr marL="114300" lvl="1" indent="-114300" algn="l" defTabSz="666750">
            <a:lnSpc>
              <a:spcPct val="90000"/>
            </a:lnSpc>
            <a:spcBef>
              <a:spcPct val="0"/>
            </a:spcBef>
            <a:spcAft>
              <a:spcPct val="15000"/>
            </a:spcAft>
            <a:buChar char="••"/>
          </a:pPr>
          <a:r>
            <a:rPr lang="en-US" sz="1500" kern="1200"/>
            <a:t>Security </a:t>
          </a:r>
          <a:r>
            <a:rPr lang="en-US" sz="1500" kern="1200" dirty="0"/>
            <a:t>Architecture</a:t>
          </a:r>
        </a:p>
      </dsp:txBody>
      <dsp:txXfrm>
        <a:off x="1846087" y="2027549"/>
        <a:ext cx="1615678" cy="1482300"/>
      </dsp:txXfrm>
    </dsp:sp>
    <dsp:sp modelId="{45907D11-E706-4A5E-AAB0-B99CA0373363}">
      <dsp:nvSpPr>
        <dsp:cNvPr id="0" name=""/>
        <dsp:cNvSpPr/>
      </dsp:nvSpPr>
      <dsp:spPr>
        <a:xfrm>
          <a:off x="3687960" y="1595549"/>
          <a:ext cx="1615678" cy="432000"/>
        </a:xfrm>
        <a:prstGeom prst="rect">
          <a:avLst/>
        </a:prstGeom>
        <a:solidFill>
          <a:srgbClr val="663300"/>
        </a:solidFill>
        <a:ln w="254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a:t>Implementation</a:t>
          </a:r>
        </a:p>
      </dsp:txBody>
      <dsp:txXfrm>
        <a:off x="3687960" y="1595549"/>
        <a:ext cx="1615678" cy="432000"/>
      </dsp:txXfrm>
    </dsp:sp>
    <dsp:sp modelId="{826828FC-45A7-4748-9D5A-CC7B8528CA14}">
      <dsp:nvSpPr>
        <dsp:cNvPr id="0" name=""/>
        <dsp:cNvSpPr/>
      </dsp:nvSpPr>
      <dsp:spPr>
        <a:xfrm>
          <a:off x="3687960"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Secure Build</a:t>
          </a:r>
        </a:p>
        <a:p>
          <a:pPr marL="114300" lvl="1" indent="-114300" algn="l" defTabSz="666750">
            <a:lnSpc>
              <a:spcPct val="90000"/>
            </a:lnSpc>
            <a:spcBef>
              <a:spcPct val="0"/>
            </a:spcBef>
            <a:spcAft>
              <a:spcPct val="15000"/>
            </a:spcAft>
            <a:buChar char="••"/>
          </a:pPr>
          <a:r>
            <a:rPr lang="en-US" sz="1500" kern="1200" dirty="0"/>
            <a:t>Secure Deployment</a:t>
          </a:r>
        </a:p>
        <a:p>
          <a:pPr marL="114300" lvl="1" indent="-114300" algn="l" defTabSz="666750">
            <a:lnSpc>
              <a:spcPct val="90000"/>
            </a:lnSpc>
            <a:spcBef>
              <a:spcPct val="0"/>
            </a:spcBef>
            <a:spcAft>
              <a:spcPct val="15000"/>
            </a:spcAft>
            <a:buChar char="••"/>
          </a:pPr>
          <a:r>
            <a:rPr lang="en-US" sz="1500" kern="1200" dirty="0"/>
            <a:t>Defect Management</a:t>
          </a:r>
        </a:p>
      </dsp:txBody>
      <dsp:txXfrm>
        <a:off x="3687960" y="2027549"/>
        <a:ext cx="1615678" cy="1482300"/>
      </dsp:txXfrm>
    </dsp:sp>
    <dsp:sp modelId="{F5A8265A-F2C9-446C-AE34-F79C2246AB48}">
      <dsp:nvSpPr>
        <dsp:cNvPr id="0" name=""/>
        <dsp:cNvSpPr/>
      </dsp:nvSpPr>
      <dsp:spPr>
        <a:xfrm>
          <a:off x="5529833" y="1595549"/>
          <a:ext cx="1615678" cy="432000"/>
        </a:xfrm>
        <a:prstGeom prst="rect">
          <a:avLst/>
        </a:prstGeom>
        <a:solidFill>
          <a:schemeClr val="accent3">
            <a:lumMod val="50000"/>
          </a:schemeClr>
        </a:solidFill>
        <a:ln w="254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a:t>Verification</a:t>
          </a:r>
        </a:p>
      </dsp:txBody>
      <dsp:txXfrm>
        <a:off x="5529833" y="1595549"/>
        <a:ext cx="1615678" cy="432000"/>
      </dsp:txXfrm>
    </dsp:sp>
    <dsp:sp modelId="{675AB4A1-62F0-40FD-A2BB-8A79C1831C31}">
      <dsp:nvSpPr>
        <dsp:cNvPr id="0" name=""/>
        <dsp:cNvSpPr/>
      </dsp:nvSpPr>
      <dsp:spPr>
        <a:xfrm>
          <a:off x="5529833"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Architecture Assessment</a:t>
          </a:r>
        </a:p>
        <a:p>
          <a:pPr marL="114300" lvl="1" indent="-114300" algn="l" defTabSz="666750">
            <a:lnSpc>
              <a:spcPct val="90000"/>
            </a:lnSpc>
            <a:spcBef>
              <a:spcPct val="0"/>
            </a:spcBef>
            <a:spcAft>
              <a:spcPct val="15000"/>
            </a:spcAft>
            <a:buChar char="••"/>
          </a:pPr>
          <a:r>
            <a:rPr lang="en-US" sz="1500" kern="1200" dirty="0"/>
            <a:t>Requirements Testing</a:t>
          </a:r>
        </a:p>
        <a:p>
          <a:pPr marL="114300" lvl="1" indent="-114300" algn="l" defTabSz="666750">
            <a:lnSpc>
              <a:spcPct val="90000"/>
            </a:lnSpc>
            <a:spcBef>
              <a:spcPct val="0"/>
            </a:spcBef>
            <a:spcAft>
              <a:spcPct val="15000"/>
            </a:spcAft>
            <a:buChar char="••"/>
          </a:pPr>
          <a:r>
            <a:rPr lang="en-US" sz="1500" kern="1200" dirty="0"/>
            <a:t>Security Testing</a:t>
          </a:r>
        </a:p>
      </dsp:txBody>
      <dsp:txXfrm>
        <a:off x="5529833" y="2027549"/>
        <a:ext cx="1615678" cy="1482300"/>
      </dsp:txXfrm>
    </dsp:sp>
    <dsp:sp modelId="{E6687F24-49E2-4689-8C45-97ADCFE56224}">
      <dsp:nvSpPr>
        <dsp:cNvPr id="0" name=""/>
        <dsp:cNvSpPr/>
      </dsp:nvSpPr>
      <dsp:spPr>
        <a:xfrm>
          <a:off x="7371707" y="1595549"/>
          <a:ext cx="1615678" cy="432000"/>
        </a:xfrm>
        <a:prstGeom prst="rect">
          <a:avLst/>
        </a:prstGeom>
        <a:solidFill>
          <a:srgbClr val="C00000"/>
        </a:solidFill>
        <a:ln w="254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a:t>Operations</a:t>
          </a:r>
        </a:p>
      </dsp:txBody>
      <dsp:txXfrm>
        <a:off x="7371707" y="1595549"/>
        <a:ext cx="1615678" cy="432000"/>
      </dsp:txXfrm>
    </dsp:sp>
    <dsp:sp modelId="{94BCD809-7F43-46C2-8D5F-824CA7C42FD7}">
      <dsp:nvSpPr>
        <dsp:cNvPr id="0" name=""/>
        <dsp:cNvSpPr/>
      </dsp:nvSpPr>
      <dsp:spPr>
        <a:xfrm>
          <a:off x="7371707"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Incident Management</a:t>
          </a:r>
        </a:p>
        <a:p>
          <a:pPr marL="114300" lvl="1" indent="-114300" algn="l" defTabSz="666750">
            <a:lnSpc>
              <a:spcPct val="90000"/>
            </a:lnSpc>
            <a:spcBef>
              <a:spcPct val="0"/>
            </a:spcBef>
            <a:spcAft>
              <a:spcPct val="15000"/>
            </a:spcAft>
            <a:buChar char="••"/>
          </a:pPr>
          <a:r>
            <a:rPr lang="en-US" sz="1500" kern="1200" dirty="0"/>
            <a:t>Environment Management</a:t>
          </a:r>
        </a:p>
        <a:p>
          <a:pPr marL="114300" lvl="1" indent="-114300" algn="l" defTabSz="666750">
            <a:lnSpc>
              <a:spcPct val="90000"/>
            </a:lnSpc>
            <a:spcBef>
              <a:spcPct val="0"/>
            </a:spcBef>
            <a:spcAft>
              <a:spcPct val="15000"/>
            </a:spcAft>
            <a:buChar char="••"/>
          </a:pPr>
          <a:r>
            <a:rPr lang="en-US" sz="1500" kern="1200" dirty="0"/>
            <a:t>Operational Management</a:t>
          </a:r>
        </a:p>
      </dsp:txBody>
      <dsp:txXfrm>
        <a:off x="7371707" y="2027549"/>
        <a:ext cx="1615678" cy="148230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3694784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1a6206f9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51a6206f9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859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776058bdd_6_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nl-BE" dirty="0" err="1"/>
              <a:t>fixme</a:t>
            </a:r>
            <a:r>
              <a:rPr lang="nl-BE" dirty="0"/>
              <a:t> security </a:t>
            </a:r>
            <a:r>
              <a:rPr lang="nl-BE" dirty="0" err="1"/>
              <a:t>practice</a:t>
            </a:r>
            <a:r>
              <a:rPr lang="nl-BE" dirty="0"/>
              <a:t> </a:t>
            </a:r>
            <a:endParaRPr dirty="0"/>
          </a:p>
        </p:txBody>
      </p:sp>
      <p:sp>
        <p:nvSpPr>
          <p:cNvPr id="335" name="Google Shape;335;g4776058bdd_6_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000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3f8ba1eee_2_1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1" name="Google Shape;351;g33f8ba1eee_2_19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2572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3f8ba1eee_2_1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7" name="Google Shape;357;g33f8ba1eee_2_19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32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3200875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77c14b7b8_3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77c14b7b8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Let’s walk through demo of owaspsamm.org website and the SAMM toolbox.</a:t>
            </a:r>
            <a:endParaRPr/>
          </a:p>
        </p:txBody>
      </p:sp>
      <p:sp>
        <p:nvSpPr>
          <p:cNvPr id="394" name="Google Shape;394;g477c14b7b8_3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160760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ff90264ef_1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5ff90264ef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dirty="0"/>
              <a:t>Quick Start Guide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59" name="Google Shape;259;g5ff90264ef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98135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2235177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651245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925445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ff90264ef_2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5ff90264ef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3" name="Google Shape;413;g5ff90264ef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229495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943129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7c14b7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7c14b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6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3f8ba1eee_2_2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33f8ba1eee_2_2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Thank you to our Sponsors. There are more </a:t>
            </a:r>
            <a:r>
              <a:rPr lang="en">
                <a:solidFill>
                  <a:schemeClr val="dk1"/>
                </a:solidFill>
                <a:latin typeface="Calibri"/>
                <a:ea typeface="Calibri"/>
                <a:cs typeface="Calibri"/>
                <a:sym typeface="Calibri"/>
              </a:rPr>
              <a:t>Sponsorship opportunities still available! Please contact us if you would like to be a project sponsor.</a:t>
            </a:r>
            <a:endParaRPr>
              <a:solidFill>
                <a:schemeClr val="dk1"/>
              </a:solidFill>
            </a:endParaRPr>
          </a:p>
          <a:p>
            <a:pPr marL="0" lvl="0" indent="0" algn="l" rtl="0">
              <a:spcBef>
                <a:spcPts val="0"/>
              </a:spcBef>
              <a:spcAft>
                <a:spcPts val="0"/>
              </a:spcAft>
              <a:buNone/>
            </a:pPr>
            <a:endParaRPr/>
          </a:p>
        </p:txBody>
      </p:sp>
      <p:sp>
        <p:nvSpPr>
          <p:cNvPr id="402" name="Google Shape;402;g33f8ba1eee_2_2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3345414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1a6206f9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51a6206f9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269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a6206f9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g51a6206f91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0553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7c14b7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7c14b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190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3f8ba1eee_2_9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33f8ba1eee_2_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g33f8ba1eee_2_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74566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27437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Version 1.0 of </a:t>
            </a:r>
            <a:r>
              <a:rPr lang="en-US" baseline="0" dirty="0" err="1"/>
              <a:t>OpenSAMM</a:t>
            </a:r>
            <a:r>
              <a:rPr lang="en-US" baseline="0" dirty="0"/>
              <a:t> was </a:t>
            </a:r>
            <a:r>
              <a:rPr lang="en-US" sz="1200" b="0" kern="1200" dirty="0">
                <a:solidFill>
                  <a:schemeClr val="tx1"/>
                </a:solidFill>
                <a:effectLst/>
                <a:latin typeface="+mn-lt"/>
                <a:ea typeface="+mn-ea"/>
                <a:cs typeface="+mn-cs"/>
              </a:rPr>
              <a:t>originally created </a:t>
            </a:r>
            <a:r>
              <a:rPr lang="en-US" sz="1200" kern="1200" dirty="0">
                <a:solidFill>
                  <a:schemeClr val="tx1"/>
                </a:solidFill>
                <a:effectLst/>
                <a:latin typeface="+mn-lt"/>
                <a:ea typeface="+mn-ea"/>
                <a:cs typeface="+mn-cs"/>
              </a:rPr>
              <a:t>through the </a:t>
            </a:r>
            <a:r>
              <a:rPr lang="en-US" sz="1200" kern="1200" dirty="0" err="1">
                <a:solidFill>
                  <a:schemeClr val="tx1"/>
                </a:solidFill>
                <a:effectLst/>
                <a:latin typeface="+mn-lt"/>
                <a:ea typeface="+mn-ea"/>
                <a:cs typeface="+mn-cs"/>
              </a:rPr>
              <a:t>OpenSAMM</a:t>
            </a:r>
            <a:r>
              <a:rPr lang="en-US" sz="1200" kern="1200" dirty="0">
                <a:solidFill>
                  <a:schemeClr val="tx1"/>
                </a:solidFill>
                <a:effectLst/>
                <a:latin typeface="+mn-lt"/>
                <a:ea typeface="+mn-ea"/>
                <a:cs typeface="+mn-cs"/>
              </a:rPr>
              <a:t> Project led by </a:t>
            </a:r>
            <a:r>
              <a:rPr lang="en-US" sz="1200" kern="1200" dirty="0" err="1">
                <a:solidFill>
                  <a:schemeClr val="tx1"/>
                </a:solidFill>
                <a:effectLst/>
                <a:latin typeface="+mn-lt"/>
                <a:ea typeface="+mn-ea"/>
                <a:cs typeface="+mn-cs"/>
              </a:rPr>
              <a:t>Pravir</a:t>
            </a:r>
            <a:r>
              <a:rPr lang="en-US" sz="1200" kern="1200" dirty="0">
                <a:solidFill>
                  <a:schemeClr val="tx1"/>
                </a:solidFill>
                <a:effectLst/>
                <a:latin typeface="+mn-lt"/>
                <a:ea typeface="+mn-ea"/>
                <a:cs typeface="+mn-cs"/>
              </a:rPr>
              <a:t> Chandra (</a:t>
            </a:r>
            <a:r>
              <a:rPr lang="en-US" sz="1200" kern="1200" dirty="0" err="1">
                <a:solidFill>
                  <a:schemeClr val="tx1"/>
                </a:solidFill>
                <a:effectLst/>
                <a:latin typeface="+mn-lt"/>
                <a:ea typeface="+mn-ea"/>
                <a:cs typeface="+mn-cs"/>
              </a:rPr>
              <a:t>chandra@owasp.org</a:t>
            </a:r>
            <a:r>
              <a:rPr lang="en-US" sz="1200" kern="1200" dirty="0">
                <a:solidFill>
                  <a:schemeClr val="tx1"/>
                </a:solidFill>
                <a:effectLst/>
                <a:latin typeface="+mn-lt"/>
                <a:ea typeface="+mn-ea"/>
                <a:cs typeface="+mn-cs"/>
              </a:rPr>
              <a:t>), an independent software security consultant. Creation of the first draft was made possible through funding from Fortify Software, Inc. </a:t>
            </a:r>
            <a:endParaRPr lang="en-US" dirty="0">
              <a:effectLst/>
            </a:endParaRPr>
          </a:p>
          <a:p>
            <a:endParaRPr lang="en-US" baseline="0" dirty="0"/>
          </a:p>
          <a:p>
            <a:r>
              <a:rPr lang="en-US" baseline="0" dirty="0"/>
              <a:t>After a number of years, a small group got together at OWASP and worked together to breathe some life into SAMM as an OWASP project.</a:t>
            </a:r>
          </a:p>
          <a:p>
            <a:endParaRPr lang="en-US" baseline="0" dirty="0"/>
          </a:p>
          <a:p>
            <a:r>
              <a:rPr lang="en-US" sz="1200" kern="1200" dirty="0">
                <a:solidFill>
                  <a:schemeClr val="tx1"/>
                </a:solidFill>
                <a:effectLst/>
                <a:latin typeface="+mn-lt"/>
                <a:ea typeface="+mn-ea"/>
                <a:cs typeface="+mn-cs"/>
              </a:rPr>
              <a:t>Version 1.1 of SAMM expand</a:t>
            </a:r>
            <a:r>
              <a:rPr lang="en-US" sz="1200" b="0" kern="1200" dirty="0">
                <a:solidFill>
                  <a:schemeClr val="tx1"/>
                </a:solidFill>
                <a:effectLst/>
                <a:latin typeface="+mn-lt"/>
                <a:ea typeface="+mn-ea"/>
                <a:cs typeface="+mn-cs"/>
              </a:rPr>
              <a:t>ed </a:t>
            </a:r>
            <a:r>
              <a:rPr lang="en-US" sz="1200" kern="1200" dirty="0">
                <a:solidFill>
                  <a:schemeClr val="tx1"/>
                </a:solidFill>
                <a:effectLst/>
                <a:latin typeface="+mn-lt"/>
                <a:ea typeface="+mn-ea"/>
                <a:cs typeface="+mn-cs"/>
              </a:rPr>
              <a:t>and restructure</a:t>
            </a:r>
            <a:r>
              <a:rPr lang="en-US" sz="1200" b="0"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its predecessor into </a:t>
            </a:r>
            <a:r>
              <a:rPr lang="en-US" sz="1200" b="0" kern="1200" dirty="0">
                <a:solidFill>
                  <a:schemeClr val="tx1"/>
                </a:solidFill>
                <a:effectLst/>
                <a:latin typeface="+mn-lt"/>
                <a:ea typeface="+mn-ea"/>
                <a:cs typeface="+mn-cs"/>
              </a:rPr>
              <a:t>four </a:t>
            </a:r>
            <a:r>
              <a:rPr lang="en-US" sz="1200" kern="1200" dirty="0">
                <a:solidFill>
                  <a:schemeClr val="tx1"/>
                </a:solidFill>
                <a:effectLst/>
                <a:latin typeface="+mn-lt"/>
                <a:ea typeface="+mn-ea"/>
                <a:cs typeface="+mn-cs"/>
              </a:rPr>
              <a:t>complementary resources: </a:t>
            </a:r>
          </a:p>
          <a:p>
            <a:r>
              <a:rPr lang="en-US" sz="1200" kern="1200" dirty="0">
                <a:solidFill>
                  <a:schemeClr val="tx1"/>
                </a:solidFill>
                <a:effectLst/>
                <a:latin typeface="+mn-lt"/>
                <a:ea typeface="+mn-ea"/>
                <a:cs typeface="+mn-cs"/>
              </a:rPr>
              <a:t>Core Document: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describes the core SAMM model </a:t>
            </a:r>
          </a:p>
          <a:p>
            <a:r>
              <a:rPr lang="en-US" sz="1200" kern="1200" dirty="0">
                <a:solidFill>
                  <a:schemeClr val="tx1"/>
                </a:solidFill>
                <a:effectLst/>
                <a:latin typeface="+mn-lt"/>
                <a:ea typeface="+mn-ea"/>
                <a:cs typeface="+mn-cs"/>
              </a:rPr>
              <a:t>How</a:t>
            </a:r>
            <a:r>
              <a:rPr lang="en-US" sz="1200" b="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To Guide: that explains how to apply the model</a:t>
            </a:r>
          </a:p>
          <a:p>
            <a:r>
              <a:rPr lang="en-US" sz="1200" kern="1200" dirty="0">
                <a:solidFill>
                  <a:schemeClr val="tx1"/>
                </a:solidFill>
                <a:effectLst/>
                <a:latin typeface="+mn-lt"/>
                <a:ea typeface="+mn-ea"/>
                <a:cs typeface="+mn-cs"/>
              </a:rPr>
              <a:t>Quick Start Guide: </a:t>
            </a:r>
            <a:r>
              <a:rPr lang="en-US" sz="1200" b="0" kern="1200" dirty="0">
                <a:solidFill>
                  <a:schemeClr val="tx1"/>
                </a:solidFill>
                <a:effectLst/>
                <a:latin typeface="+mn-lt"/>
                <a:ea typeface="+mn-ea"/>
                <a:cs typeface="+mn-cs"/>
              </a:rPr>
              <a:t>to help accelerate learning and adoption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Toolbox (spreadsheet): that </a:t>
            </a:r>
            <a:r>
              <a:rPr lang="en-US" sz="1200" b="0" kern="1200" dirty="0">
                <a:solidFill>
                  <a:schemeClr val="tx1"/>
                </a:solidFill>
                <a:effectLst/>
                <a:latin typeface="+mn-lt"/>
                <a:ea typeface="+mn-ea"/>
                <a:cs typeface="+mn-cs"/>
              </a:rPr>
              <a:t>provides simple automation for data collection, metrics, and graphs</a:t>
            </a:r>
            <a:r>
              <a:rPr lang="en-US" sz="1200" kern="1200" dirty="0">
                <a:solidFill>
                  <a:schemeClr val="tx1"/>
                </a:solidFill>
                <a:effectLst/>
                <a:latin typeface="+mn-lt"/>
                <a:ea typeface="+mn-ea"/>
                <a:cs typeface="+mn-cs"/>
              </a:rPr>
              <a:t>. </a:t>
            </a:r>
          </a:p>
          <a:p>
            <a:endParaRPr lang="en-US" dirty="0"/>
          </a:p>
          <a:p>
            <a:r>
              <a:rPr lang="en-US" dirty="0"/>
              <a:t>The project team released v1.5 of SAMM in February 2017, which </a:t>
            </a:r>
            <a:r>
              <a:rPr lang="en-US" sz="1200" b="0" kern="1200" dirty="0">
                <a:solidFill>
                  <a:schemeClr val="tx1"/>
                </a:solidFill>
                <a:effectLst/>
                <a:latin typeface="+mn-lt"/>
                <a:ea typeface="+mn-ea"/>
                <a:cs typeface="+mn-cs"/>
              </a:rPr>
              <a:t>incorporated a refinement of the scoring model, to provide more granularity to the scoring in an assessment. Now an organization will get credit for all the related work done in a practice rather than having the base number held at the highest completed maturity level.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updated scoring model was designed to help SAMM assessors and organizations avoid the awkward discussion on whether to mark an answer yes or no when it is honestly something in between, and to show incremental improvements.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project team began working in earnest on Version 2.0 in late 2017, and officially released the Beta draft for comment at the end of January. In this update, we’ve expanded the breadth of business functions and practices covered, and are working through improvements to the the scoring model to include additional factors.</a:t>
            </a:r>
            <a:endParaRPr lang="en-US" dirty="0"/>
          </a:p>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7</a:t>
            </a:fld>
            <a:endParaRPr lang="en-GB"/>
          </a:p>
        </p:txBody>
      </p:sp>
    </p:spTree>
    <p:extLst>
      <p:ext uri="{BB962C8B-B14F-4D97-AF65-F5344CB8AC3E}">
        <p14:creationId xmlns:p14="http://schemas.microsoft.com/office/powerpoint/2010/main" val="172765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3673960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326270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29122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776058bdd_6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9" name="Google Shape;329;g4776058bdd_6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70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8095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4" name="Google Shape;34;p6"/>
          <p:cNvSpPr txBox="1">
            <a:spLocks noGrp="1"/>
          </p:cNvSpPr>
          <p:nvPr>
            <p:ph type="body" idx="2"/>
          </p:nvPr>
        </p:nvSpPr>
        <p:spPr>
          <a:xfrm>
            <a:off x="457200" y="2174875"/>
            <a:ext cx="4040100" cy="39512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5" name="Google Shape;35;p6"/>
          <p:cNvSpPr txBox="1">
            <a:spLocks noGrp="1"/>
          </p:cNvSpPr>
          <p:nvPr>
            <p:ph type="body" idx="3"/>
          </p:nvPr>
        </p:nvSpPr>
        <p:spPr>
          <a:xfrm>
            <a:off x="4645026" y="1535113"/>
            <a:ext cx="4041900" cy="6396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6" name="Google Shape;36;p6"/>
          <p:cNvSpPr txBox="1">
            <a:spLocks noGrp="1"/>
          </p:cNvSpPr>
          <p:nvPr>
            <p:ph type="body" idx="4"/>
          </p:nvPr>
        </p:nvSpPr>
        <p:spPr>
          <a:xfrm>
            <a:off x="4645026" y="2174875"/>
            <a:ext cx="4041900" cy="39512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7" name="Google Shape;37;p6"/>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256732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7"/>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1252429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8"/>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145453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57201" y="273049"/>
            <a:ext cx="3008400" cy="11620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004685"/>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3575050" y="273051"/>
            <a:ext cx="5111700" cy="58532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52" name="Google Shape;52;p9"/>
          <p:cNvSpPr txBox="1">
            <a:spLocks noGrp="1"/>
          </p:cNvSpPr>
          <p:nvPr>
            <p:ph type="body" idx="2"/>
          </p:nvPr>
        </p:nvSpPr>
        <p:spPr>
          <a:xfrm>
            <a:off x="457201" y="1435101"/>
            <a:ext cx="3008400" cy="46912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53" name="Google Shape;53;p9"/>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2529104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792288" y="4800600"/>
            <a:ext cx="5486400" cy="566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004685"/>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body" idx="1"/>
          </p:nvPr>
        </p:nvSpPr>
        <p:spPr>
          <a:xfrm>
            <a:off x="1792288" y="5367337"/>
            <a:ext cx="5486400" cy="8048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0" name="Google Shape;60;p10"/>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271041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1"/>
          <p:cNvSpPr txBox="1">
            <a:spLocks noGrp="1"/>
          </p:cNvSpPr>
          <p:nvPr>
            <p:ph type="body" idx="1"/>
          </p:nvPr>
        </p:nvSpPr>
        <p:spPr>
          <a:xfrm rot="5400000">
            <a:off x="2508000" y="-450600"/>
            <a:ext cx="41280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6" name="Google Shape;66;p1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4047606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rot="5400000">
            <a:off x="4732300" y="2171739"/>
            <a:ext cx="58516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2"/>
          <p:cNvSpPr txBox="1">
            <a:spLocks noGrp="1"/>
          </p:cNvSpPr>
          <p:nvPr>
            <p:ph type="body" idx="1"/>
          </p:nvPr>
        </p:nvSpPr>
        <p:spPr>
          <a:xfrm rot="5400000">
            <a:off x="541300" y="190539"/>
            <a:ext cx="58516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2" name="Google Shape;72;p12"/>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498372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1047493" y="1923921"/>
            <a:ext cx="6809700" cy="1470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D8A519"/>
              </a:buClr>
              <a:buSzPts val="4400"/>
              <a:buFont typeface="Calibri"/>
              <a:buNone/>
              <a:defRPr>
                <a:solidFill>
                  <a:srgbClr val="D8A51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 name="Google Shape;82;p14"/>
          <p:cNvSpPr txBox="1">
            <a:spLocks noGrp="1"/>
          </p:cNvSpPr>
          <p:nvPr>
            <p:ph type="subTitle" idx="1"/>
          </p:nvPr>
        </p:nvSpPr>
        <p:spPr>
          <a:xfrm>
            <a:off x="1047493" y="3762297"/>
            <a:ext cx="6123900" cy="1752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640"/>
              </a:spcBef>
              <a:spcAft>
                <a:spcPts val="0"/>
              </a:spcAft>
              <a:buClr>
                <a:schemeClr val="lt1"/>
              </a:buClr>
              <a:buSzPts val="3200"/>
              <a:buNone/>
              <a:defRPr>
                <a:solidFill>
                  <a:schemeClr val="lt1"/>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801807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 name="Google Shape;85;p15"/>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6" name="Google Shape;86;p15"/>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5"/>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p15"/>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358071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22313" y="4406901"/>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004685"/>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 name="Google Shape;91;p16"/>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92" name="Google Shape;92;p16"/>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3" name="Google Shape;93;p16"/>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4540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cxnSp>
        <p:nvCxnSpPr>
          <p:cNvPr id="4" name="Shape 14"/>
          <p:cNvCxnSpPr/>
          <p:nvPr userDrawn="1"/>
        </p:nvCxnSpPr>
        <p:spPr>
          <a:xfrm rot="5400000" flipH="1" flipV="1">
            <a:off x="4419600" y="-3429000"/>
            <a:ext cx="1524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685800"/>
            <a:ext cx="8077200" cy="914400"/>
          </a:xfrm>
        </p:spPr>
        <p:txBody>
          <a:bodyPr/>
          <a:lstStyle>
            <a:lvl1pPr>
              <a:defRPr>
                <a:latin typeface="+mn-lt"/>
              </a:defRPr>
            </a:lvl1pPr>
          </a:lstStyle>
          <a:p>
            <a:r>
              <a:rPr lang="en-GB" noProof="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3280312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p17"/>
          <p:cNvSpPr txBox="1">
            <a:spLocks noGrp="1"/>
          </p:cNvSpPr>
          <p:nvPr>
            <p:ph type="body" idx="1"/>
          </p:nvPr>
        </p:nvSpPr>
        <p:spPr>
          <a:xfrm>
            <a:off x="457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97" name="Google Shape;97;p17"/>
          <p:cNvSpPr txBox="1">
            <a:spLocks noGrp="1"/>
          </p:cNvSpPr>
          <p:nvPr>
            <p:ph type="body" idx="2"/>
          </p:nvPr>
        </p:nvSpPr>
        <p:spPr>
          <a:xfrm>
            <a:off x="4648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98" name="Google Shape;98;p17"/>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p17"/>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17"/>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65485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4400"/>
              <a:buFont typeface="Calibri"/>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 name="Google Shape;103;p18"/>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04" name="Google Shape;104;p18"/>
          <p:cNvSpPr txBox="1">
            <a:spLocks noGrp="1"/>
          </p:cNvSpPr>
          <p:nvPr>
            <p:ph type="body" idx="2"/>
          </p:nvPr>
        </p:nvSpPr>
        <p:spPr>
          <a:xfrm>
            <a:off x="457200" y="2174875"/>
            <a:ext cx="4040100" cy="39512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05" name="Google Shape;105;p18"/>
          <p:cNvSpPr txBox="1">
            <a:spLocks noGrp="1"/>
          </p:cNvSpPr>
          <p:nvPr>
            <p:ph type="body" idx="3"/>
          </p:nvPr>
        </p:nvSpPr>
        <p:spPr>
          <a:xfrm>
            <a:off x="4645026" y="1535113"/>
            <a:ext cx="40419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06" name="Google Shape;106;p18"/>
          <p:cNvSpPr txBox="1">
            <a:spLocks noGrp="1"/>
          </p:cNvSpPr>
          <p:nvPr>
            <p:ph type="body" idx="4"/>
          </p:nvPr>
        </p:nvSpPr>
        <p:spPr>
          <a:xfrm>
            <a:off x="4645026" y="2174875"/>
            <a:ext cx="4041900" cy="39512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07" name="Google Shape;107;p18"/>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741029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9"/>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2452040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20"/>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108802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57201" y="273049"/>
            <a:ext cx="3008400" cy="11620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004685"/>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body" idx="1"/>
          </p:nvPr>
        </p:nvSpPr>
        <p:spPr>
          <a:xfrm>
            <a:off x="3575050" y="273051"/>
            <a:ext cx="5111700" cy="58532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122" name="Google Shape;122;p21"/>
          <p:cNvSpPr txBox="1">
            <a:spLocks noGrp="1"/>
          </p:cNvSpPr>
          <p:nvPr>
            <p:ph type="body" idx="2"/>
          </p:nvPr>
        </p:nvSpPr>
        <p:spPr>
          <a:xfrm>
            <a:off x="457201" y="1435101"/>
            <a:ext cx="3008400" cy="46912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23" name="Google Shape;123;p2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424782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1792288" y="4800600"/>
            <a:ext cx="5486400" cy="5668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004685"/>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 name="Google Shape;128;p2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9" name="Google Shape;129;p22"/>
          <p:cNvSpPr txBox="1">
            <a:spLocks noGrp="1"/>
          </p:cNvSpPr>
          <p:nvPr>
            <p:ph type="body" idx="1"/>
          </p:nvPr>
        </p:nvSpPr>
        <p:spPr>
          <a:xfrm>
            <a:off x="1792288" y="5367337"/>
            <a:ext cx="5486400" cy="804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30" name="Google Shape;130;p22"/>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p22"/>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2" name="Google Shape;132;p22"/>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924322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body" idx="1"/>
          </p:nvPr>
        </p:nvSpPr>
        <p:spPr>
          <a:xfrm rot="5400000">
            <a:off x="2508000" y="-450600"/>
            <a:ext cx="4128000" cy="8229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36" name="Google Shape;136;p2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230735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4732300" y="2171739"/>
            <a:ext cx="5851600" cy="2057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24"/>
          <p:cNvSpPr txBox="1">
            <a:spLocks noGrp="1"/>
          </p:cNvSpPr>
          <p:nvPr>
            <p:ph type="body" idx="1"/>
          </p:nvPr>
        </p:nvSpPr>
        <p:spPr>
          <a:xfrm rot="5400000">
            <a:off x="541300" y="190539"/>
            <a:ext cx="5851600" cy="6019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42" name="Google Shape;142;p24"/>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3" name="Google Shape;143;p24"/>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 name="Google Shape;144;p24"/>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2605585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47493" y="1923921"/>
            <a:ext cx="68097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D8A519"/>
              </a:buClr>
              <a:buSzPts val="4400"/>
              <a:buFont typeface="Calibri"/>
              <a:buNone/>
              <a:defRPr>
                <a:solidFill>
                  <a:srgbClr val="D8A5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1047493" y="3762297"/>
            <a:ext cx="6123900" cy="1752400"/>
          </a:xfrm>
          <a:prstGeom prst="rect">
            <a:avLst/>
          </a:prstGeom>
          <a:noFill/>
          <a:ln>
            <a:noFill/>
          </a:ln>
        </p:spPr>
        <p:txBody>
          <a:bodyPr spcFirstLastPara="1" wrap="square" lIns="91425" tIns="45700" rIns="91425" bIns="45700" anchor="t" anchorCtr="0">
            <a:noAutofit/>
          </a:bodyPr>
          <a:lstStyle>
            <a:lvl1pPr lvl="0" algn="l" rtl="0">
              <a:spcBef>
                <a:spcPts val="640"/>
              </a:spcBef>
              <a:spcAft>
                <a:spcPts val="0"/>
              </a:spcAft>
              <a:buClr>
                <a:schemeClr val="lt1"/>
              </a:buClr>
              <a:buSzPts val="3200"/>
              <a:buNone/>
              <a:defRPr>
                <a:solidFill>
                  <a:schemeClr val="lt1"/>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396915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 name="Google Shape;16;p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
        <p:nvSpPr>
          <p:cNvPr id="7" name="Google Shape;157;p26"/>
          <p:cNvSpPr/>
          <p:nvPr userDrawn="1"/>
        </p:nvSpPr>
        <p:spPr>
          <a:xfrm>
            <a:off x="-125" y="0"/>
            <a:ext cx="9144000" cy="5827600"/>
          </a:xfrm>
          <a:prstGeom prst="rect">
            <a:avLst/>
          </a:prstGeom>
          <a:solidFill>
            <a:srgbClr val="154748">
              <a:alpha val="49620"/>
            </a:srgbClr>
          </a:solidFill>
          <a:ln>
            <a:noFill/>
          </a:ln>
        </p:spPr>
        <p:txBody>
          <a:bodyPr spcFirstLastPara="1" wrap="square" lIns="91425" tIns="91425" rIns="91425" bIns="91425" anchor="ctr" anchorCtr="0">
            <a:noAutofit/>
          </a:bodyPr>
          <a:lstStyle/>
          <a:p>
            <a:pPr>
              <a:buClr>
                <a:srgbClr val="000000"/>
              </a:buClr>
              <a:buFont typeface="Arial"/>
              <a:buNone/>
            </a:pPr>
            <a:endParaRPr sz="140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5999895"/>
            <a:ext cx="1416220" cy="712911"/>
          </a:xfrm>
          <a:prstGeom prst="rect">
            <a:avLst/>
          </a:prstGeom>
        </p:spPr>
      </p:pic>
    </p:spTree>
    <p:extLst>
      <p:ext uri="{BB962C8B-B14F-4D97-AF65-F5344CB8AC3E}">
        <p14:creationId xmlns:p14="http://schemas.microsoft.com/office/powerpoint/2010/main" val="3982186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890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2313" y="4406901"/>
            <a:ext cx="77724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004685"/>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2" name="Google Shape;22;p4"/>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167995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457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7" name="Google Shape;27;p5"/>
          <p:cNvSpPr txBox="1">
            <a:spLocks noGrp="1"/>
          </p:cNvSpPr>
          <p:nvPr>
            <p:ph type="body" idx="2"/>
          </p:nvPr>
        </p:nvSpPr>
        <p:spPr>
          <a:xfrm>
            <a:off x="4648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8" name="Google Shape;28;p5"/>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179345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4" name="Google Shape;34;p6"/>
          <p:cNvSpPr txBox="1">
            <a:spLocks noGrp="1"/>
          </p:cNvSpPr>
          <p:nvPr>
            <p:ph type="body" idx="2"/>
          </p:nvPr>
        </p:nvSpPr>
        <p:spPr>
          <a:xfrm>
            <a:off x="457200" y="2174875"/>
            <a:ext cx="4040100" cy="39512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5" name="Google Shape;35;p6"/>
          <p:cNvSpPr txBox="1">
            <a:spLocks noGrp="1"/>
          </p:cNvSpPr>
          <p:nvPr>
            <p:ph type="body" idx="3"/>
          </p:nvPr>
        </p:nvSpPr>
        <p:spPr>
          <a:xfrm>
            <a:off x="4645026" y="1535113"/>
            <a:ext cx="4041900" cy="6396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6" name="Google Shape;36;p6"/>
          <p:cNvSpPr txBox="1">
            <a:spLocks noGrp="1"/>
          </p:cNvSpPr>
          <p:nvPr>
            <p:ph type="body" idx="4"/>
          </p:nvPr>
        </p:nvSpPr>
        <p:spPr>
          <a:xfrm>
            <a:off x="4645026" y="2174875"/>
            <a:ext cx="4041900" cy="39512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7" name="Google Shape;37;p6"/>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2729169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7"/>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818239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8"/>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1543207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57201" y="273049"/>
            <a:ext cx="3008400" cy="11620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004685"/>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3575050" y="273051"/>
            <a:ext cx="5111700" cy="58532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52" name="Google Shape;52;p9"/>
          <p:cNvSpPr txBox="1">
            <a:spLocks noGrp="1"/>
          </p:cNvSpPr>
          <p:nvPr>
            <p:ph type="body" idx="2"/>
          </p:nvPr>
        </p:nvSpPr>
        <p:spPr>
          <a:xfrm>
            <a:off x="457201" y="1435101"/>
            <a:ext cx="3008400" cy="46912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53" name="Google Shape;53;p9"/>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1272772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792288" y="4800600"/>
            <a:ext cx="5486400" cy="566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004685"/>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body" idx="1"/>
          </p:nvPr>
        </p:nvSpPr>
        <p:spPr>
          <a:xfrm>
            <a:off x="1792288" y="5367337"/>
            <a:ext cx="5486400" cy="8048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0" name="Google Shape;60;p10"/>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554146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1"/>
          <p:cNvSpPr txBox="1">
            <a:spLocks noGrp="1"/>
          </p:cNvSpPr>
          <p:nvPr>
            <p:ph type="body" idx="1"/>
          </p:nvPr>
        </p:nvSpPr>
        <p:spPr>
          <a:xfrm rot="5400000">
            <a:off x="2508000" y="-450600"/>
            <a:ext cx="41280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6" name="Google Shape;66;p1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8741356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rot="5400000">
            <a:off x="4732300" y="2171739"/>
            <a:ext cx="58516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2"/>
          <p:cNvSpPr txBox="1">
            <a:spLocks noGrp="1"/>
          </p:cNvSpPr>
          <p:nvPr>
            <p:ph type="body" idx="1"/>
          </p:nvPr>
        </p:nvSpPr>
        <p:spPr>
          <a:xfrm rot="5400000">
            <a:off x="541300" y="190539"/>
            <a:ext cx="58516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2" name="Google Shape;72;p12"/>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90018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446722"/>
          </a:xfrm>
          <a:prstGeom prst="rect">
            <a:avLst/>
          </a:prstGeom>
          <a:noFill/>
          <a:ln>
            <a:noFill/>
          </a:ln>
        </p:spPr>
        <p:txBody>
          <a:bodyPr lIns="91425" tIns="91425" rIns="91425" bIns="91425" anchor="ctr" anchorCtr="0"/>
          <a:lstStyle>
            <a:lvl1pPr rtl="0">
              <a:defRPr sz="3600" baseline="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4" name="Shape 84"/>
          <p:cNvSpPr txBox="1">
            <a:spLocks noGrp="1"/>
          </p:cNvSpPr>
          <p:nvPr>
            <p:ph type="body" idx="1"/>
          </p:nvPr>
        </p:nvSpPr>
        <p:spPr>
          <a:xfrm>
            <a:off x="457200" y="833120"/>
            <a:ext cx="8229600" cy="5431790"/>
          </a:xfrm>
          <a:prstGeom prst="rect">
            <a:avLst/>
          </a:prstGeom>
          <a:noFill/>
          <a:ln>
            <a:noFill/>
          </a:ln>
        </p:spPr>
        <p:txBody>
          <a:bodyPr lIns="91425" tIns="91425" rIns="91425" bIns="91425" anchor="t" anchorCtr="0"/>
          <a:lstStyle>
            <a:lvl1pPr marL="457200" indent="-330200" rtl="0">
              <a:buFont typeface="Calibri"/>
              <a:buAutoNum type="arabicPeriod"/>
              <a:defRPr sz="2000" b="0" baseline="0"/>
            </a:lvl1pPr>
            <a:lvl2pPr marL="457200" indent="0" rtl="0">
              <a:buFont typeface="Calibri"/>
              <a:buNone/>
              <a:defRPr baseline="0"/>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5" name="Shape 85"/>
          <p:cNvSpPr txBox="1">
            <a:spLocks noGrp="1"/>
          </p:cNvSpPr>
          <p:nvPr>
            <p:ph type="ftr" idx="11"/>
          </p:nvPr>
        </p:nvSpPr>
        <p:spPr>
          <a:xfrm>
            <a:off x="1574800" y="6356350"/>
            <a:ext cx="5384799" cy="365125"/>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242184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8"/>
        <p:cNvGrpSpPr/>
        <p:nvPr/>
      </p:nvGrpSpPr>
      <p:grpSpPr>
        <a:xfrm>
          <a:off x="0" y="0"/>
          <a:ext cx="0" cy="0"/>
          <a:chOff x="0" y="0"/>
          <a:chExt cx="0" cy="0"/>
        </a:xfrm>
      </p:grpSpPr>
      <p:grpSp>
        <p:nvGrpSpPr>
          <p:cNvPr id="69" name="Google Shape;69;p16"/>
          <p:cNvGrpSpPr/>
          <p:nvPr/>
        </p:nvGrpSpPr>
        <p:grpSpPr>
          <a:xfrm>
            <a:off x="0" y="6152752"/>
            <a:ext cx="9144000" cy="705249"/>
            <a:chOff x="0" y="6152750"/>
            <a:chExt cx="12192000" cy="705250"/>
          </a:xfrm>
        </p:grpSpPr>
        <p:sp>
          <p:nvSpPr>
            <p:cNvPr id="70" name="Google Shape;70;p16"/>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 name="Google Shape;71;p16"/>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72" name="Google Shape;72;p16"/>
          <p:cNvSpPr txBox="1">
            <a:spLocks noGrp="1"/>
          </p:cNvSpPr>
          <p:nvPr>
            <p:ph type="title"/>
          </p:nvPr>
        </p:nvSpPr>
        <p:spPr>
          <a:xfrm>
            <a:off x="629841" y="365125"/>
            <a:ext cx="7886700" cy="132556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6"/>
          <p:cNvSpPr txBox="1">
            <a:spLocks noGrp="1"/>
          </p:cNvSpPr>
          <p:nvPr>
            <p:ph type="body" idx="1"/>
          </p:nvPr>
        </p:nvSpPr>
        <p:spPr>
          <a:xfrm>
            <a:off x="629841" y="1681163"/>
            <a:ext cx="3868340"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4" name="Google Shape;74;p16"/>
          <p:cNvSpPr txBox="1">
            <a:spLocks noGrp="1"/>
          </p:cNvSpPr>
          <p:nvPr>
            <p:ph type="body" idx="2"/>
          </p:nvPr>
        </p:nvSpPr>
        <p:spPr>
          <a:xfrm>
            <a:off x="629841" y="2505075"/>
            <a:ext cx="3868340"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6"/>
          <p:cNvSpPr txBox="1">
            <a:spLocks noGrp="1"/>
          </p:cNvSpPr>
          <p:nvPr>
            <p:ph type="body" idx="3"/>
          </p:nvPr>
        </p:nvSpPr>
        <p:spPr>
          <a:xfrm>
            <a:off x="4629151" y="1681163"/>
            <a:ext cx="3887391"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6" name="Google Shape;76;p16"/>
          <p:cNvSpPr txBox="1">
            <a:spLocks noGrp="1"/>
          </p:cNvSpPr>
          <p:nvPr>
            <p:ph type="body" idx="4"/>
          </p:nvPr>
        </p:nvSpPr>
        <p:spPr>
          <a:xfrm>
            <a:off x="4629151" y="2505075"/>
            <a:ext cx="3887391"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sldNum" idx="12"/>
          </p:nvPr>
        </p:nvSpPr>
        <p:spPr>
          <a:xfrm>
            <a:off x="6457950" y="6356351"/>
            <a:ext cx="20574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724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47493" y="1923921"/>
            <a:ext cx="68097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D8A519"/>
              </a:buClr>
              <a:buSzPts val="4400"/>
              <a:buFont typeface="Calibri"/>
              <a:buNone/>
              <a:defRPr>
                <a:solidFill>
                  <a:srgbClr val="D8A5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1047493" y="3762297"/>
            <a:ext cx="6123900" cy="1752400"/>
          </a:xfrm>
          <a:prstGeom prst="rect">
            <a:avLst/>
          </a:prstGeom>
          <a:noFill/>
          <a:ln>
            <a:noFill/>
          </a:ln>
        </p:spPr>
        <p:txBody>
          <a:bodyPr spcFirstLastPara="1" wrap="square" lIns="91425" tIns="45700" rIns="91425" bIns="45700" anchor="t" anchorCtr="0">
            <a:noAutofit/>
          </a:bodyPr>
          <a:lstStyle>
            <a:lvl1pPr lvl="0" algn="l" rtl="0">
              <a:spcBef>
                <a:spcPts val="640"/>
              </a:spcBef>
              <a:spcAft>
                <a:spcPts val="0"/>
              </a:spcAft>
              <a:buClr>
                <a:schemeClr val="lt1"/>
              </a:buClr>
              <a:buSzPts val="3200"/>
              <a:buNone/>
              <a:defRPr>
                <a:solidFill>
                  <a:schemeClr val="lt1"/>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28699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 name="Google Shape;16;p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140956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2313" y="4406901"/>
            <a:ext cx="77724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004685"/>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2" name="Google Shape;22;p4"/>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3260471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457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7" name="Google Shape;27;p5"/>
          <p:cNvSpPr txBox="1">
            <a:spLocks noGrp="1"/>
          </p:cNvSpPr>
          <p:nvPr>
            <p:ph type="body" idx="2"/>
          </p:nvPr>
        </p:nvSpPr>
        <p:spPr>
          <a:xfrm>
            <a:off x="4648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8" name="Google Shape;28;p5"/>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2578839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jp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2.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jp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buClr>
                <a:srgbClr val="004685"/>
              </a:buClr>
              <a:buFont typeface="Calibri"/>
              <a:buNone/>
              <a:defRPr sz="4400" b="1" i="0" u="none" strike="noStrike" cap="none" baseline="0">
                <a:solidFill>
                  <a:srgbClr val="004685"/>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457200" y="1618508"/>
            <a:ext cx="8229600" cy="4128029"/>
          </a:xfrm>
          <a:prstGeom prst="rect">
            <a:avLst/>
          </a:prstGeom>
          <a:noFill/>
          <a:ln>
            <a:noFill/>
          </a:ln>
        </p:spPr>
        <p:txBody>
          <a:bodyPr lIns="91425" tIns="91425" rIns="91425" bIns="91425" anchor="t" anchorCtr="0"/>
          <a:lstStyle>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spcBef>
                <a:spcPts val="48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a:p>
        </p:txBody>
      </p:sp>
      <p:sp>
        <p:nvSpPr>
          <p:cNvPr id="11" name="Shape 11"/>
          <p:cNvSpPr txBox="1">
            <a:spLocks noGrp="1"/>
          </p:cNvSpPr>
          <p:nvPr>
            <p:ph type="ftr" idx="11"/>
          </p:nvPr>
        </p:nvSpPr>
        <p:spPr>
          <a:xfrm>
            <a:off x="1574800" y="6356350"/>
            <a:ext cx="5384799" cy="365125"/>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70" r:id="rId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4685"/>
              </a:buClr>
              <a:buSzPts val="4400"/>
              <a:buFont typeface="Calibri"/>
              <a:buNone/>
              <a:defRPr sz="4400" b="0" i="0" u="none" strike="noStrike" cap="none">
                <a:solidFill>
                  <a:srgbClr val="004685"/>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a:p>
        </p:txBody>
      </p:sp>
      <p:sp>
        <p:nvSpPr>
          <p:cNvPr id="9" name="Google Shape;9;p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a:p>
        </p:txBody>
      </p:sp>
    </p:spTree>
    <p:extLst>
      <p:ext uri="{BB962C8B-B14F-4D97-AF65-F5344CB8AC3E}">
        <p14:creationId xmlns:p14="http://schemas.microsoft.com/office/powerpoint/2010/main" val="3473381786"/>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4685"/>
              </a:buClr>
              <a:buSzPts val="4400"/>
              <a:buFont typeface="Calibri"/>
              <a:buNone/>
              <a:defRPr sz="4400" b="0" i="0" u="none" strike="noStrike" cap="none">
                <a:solidFill>
                  <a:srgbClr val="004685"/>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1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5747393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4685"/>
              </a:buClr>
              <a:buSzPts val="4400"/>
              <a:buFont typeface="Calibri"/>
              <a:buNone/>
              <a:defRPr sz="4400" b="0" i="0" u="none" strike="noStrike" cap="none">
                <a:solidFill>
                  <a:srgbClr val="004685"/>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a:p>
        </p:txBody>
      </p:sp>
      <p:sp>
        <p:nvSpPr>
          <p:cNvPr id="9" name="Google Shape;9;p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a:p>
        </p:txBody>
      </p:sp>
    </p:spTree>
    <p:extLst>
      <p:ext uri="{BB962C8B-B14F-4D97-AF65-F5344CB8AC3E}">
        <p14:creationId xmlns:p14="http://schemas.microsoft.com/office/powerpoint/2010/main" val="4192317137"/>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eepurl.com/ghAr8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4.tiff"/><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owaspsamm.or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5"/>
          <p:cNvSpPr txBox="1">
            <a:spLocks noGrp="1"/>
          </p:cNvSpPr>
          <p:nvPr>
            <p:ph type="ctrTitle"/>
          </p:nvPr>
        </p:nvSpPr>
        <p:spPr>
          <a:xfrm>
            <a:off x="1374843" y="2971355"/>
            <a:ext cx="6809700" cy="1102500"/>
          </a:xfrm>
          <a:prstGeom prst="rect">
            <a:avLst/>
          </a:prstGeom>
          <a:noFill/>
          <a:ln>
            <a:noFill/>
          </a:ln>
        </p:spPr>
        <p:txBody>
          <a:bodyPr spcFirstLastPara="1" wrap="square" lIns="91425" tIns="45700" rIns="91425" bIns="45700" anchor="ctr" anchorCtr="0">
            <a:noAutofit/>
          </a:bodyPr>
          <a:lstStyle/>
          <a:p>
            <a:pPr lvl="0"/>
            <a:r>
              <a:rPr lang="en-US" sz="3400" dirty="0">
                <a:solidFill>
                  <a:srgbClr val="FFFFFF"/>
                </a:solidFill>
                <a:latin typeface="Days One"/>
                <a:ea typeface="Days One"/>
                <a:cs typeface="Days One"/>
                <a:sym typeface="Days One"/>
              </a:rPr>
              <a:t>OWASP SAMM2 – </a:t>
            </a:r>
            <a:br>
              <a:rPr lang="en-US" sz="3400" dirty="0">
                <a:solidFill>
                  <a:srgbClr val="FFFFFF"/>
                </a:solidFill>
                <a:latin typeface="Days One"/>
                <a:ea typeface="Days One"/>
                <a:cs typeface="Days One"/>
                <a:sym typeface="Days One"/>
              </a:rPr>
            </a:br>
            <a:r>
              <a:rPr lang="en-US" sz="3400" dirty="0">
                <a:solidFill>
                  <a:srgbClr val="FFFFFF"/>
                </a:solidFill>
                <a:latin typeface="Days One"/>
                <a:ea typeface="Days One"/>
                <a:cs typeface="Days One"/>
                <a:sym typeface="Days One"/>
              </a:rPr>
              <a:t>Your Dynamic Software Security Journey</a:t>
            </a:r>
            <a:endParaRPr sz="3400" dirty="0">
              <a:solidFill>
                <a:srgbClr val="FFFFFF"/>
              </a:solidFill>
              <a:latin typeface="Days One"/>
              <a:ea typeface="Days One"/>
              <a:cs typeface="Days One"/>
              <a:sym typeface="Days One"/>
            </a:endParaRPr>
          </a:p>
        </p:txBody>
      </p:sp>
      <p:sp>
        <p:nvSpPr>
          <p:cNvPr id="150" name="Google Shape;150;p25"/>
          <p:cNvSpPr txBox="1">
            <a:spLocks noGrp="1"/>
          </p:cNvSpPr>
          <p:nvPr>
            <p:ph type="subTitle" idx="1"/>
          </p:nvPr>
        </p:nvSpPr>
        <p:spPr>
          <a:xfrm>
            <a:off x="1374850" y="4686792"/>
            <a:ext cx="6320400" cy="792672"/>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2960"/>
            </a:pPr>
            <a:r>
              <a:rPr lang="nl-BE" sz="1800" dirty="0">
                <a:latin typeface="Source Sans Pro"/>
                <a:ea typeface="Source Sans Pro"/>
                <a:cs typeface="Source Sans Pro"/>
                <a:sym typeface="Source Sans Pro"/>
              </a:rPr>
              <a:t>OWASP Helsinki </a:t>
            </a:r>
            <a:r>
              <a:rPr lang="nl-BE" sz="1800" dirty="0" err="1">
                <a:latin typeface="Source Sans Pro"/>
                <a:ea typeface="Source Sans Pro"/>
                <a:cs typeface="Source Sans Pro"/>
                <a:sym typeface="Source Sans Pro"/>
              </a:rPr>
              <a:t>chapter</a:t>
            </a:r>
            <a:r>
              <a:rPr lang="nl-BE" sz="1800" dirty="0">
                <a:latin typeface="Source Sans Pro"/>
                <a:ea typeface="Source Sans Pro"/>
                <a:cs typeface="Source Sans Pro"/>
                <a:sym typeface="Source Sans Pro"/>
              </a:rPr>
              <a:t> meeting #39</a:t>
            </a:r>
          </a:p>
          <a:p>
            <a:pPr marL="0" indent="0">
              <a:lnSpc>
                <a:spcPct val="115000"/>
              </a:lnSpc>
              <a:spcBef>
                <a:spcPts val="0"/>
              </a:spcBef>
              <a:buSzPts val="2960"/>
            </a:pPr>
            <a:r>
              <a:rPr lang="nl-BE" sz="1800" dirty="0" err="1">
                <a:latin typeface="Source Sans Pro"/>
                <a:ea typeface="Source Sans Pro"/>
                <a:cs typeface="Source Sans Pro"/>
                <a:sym typeface="Source Sans Pro"/>
              </a:rPr>
              <a:t>Tuesday</a:t>
            </a:r>
            <a:r>
              <a:rPr lang="nl-BE" sz="1800" dirty="0">
                <a:latin typeface="Source Sans Pro"/>
                <a:ea typeface="Source Sans Pro"/>
                <a:cs typeface="Source Sans Pro"/>
                <a:sym typeface="Source Sans Pro"/>
              </a:rPr>
              <a:t>, </a:t>
            </a:r>
            <a:r>
              <a:rPr lang="nl-BE" sz="1800" dirty="0" err="1">
                <a:latin typeface="Source Sans Pro"/>
                <a:ea typeface="Source Sans Pro"/>
                <a:cs typeface="Source Sans Pro"/>
                <a:sym typeface="Source Sans Pro"/>
              </a:rPr>
              <a:t>October</a:t>
            </a:r>
            <a:r>
              <a:rPr lang="nl-BE" sz="1800" dirty="0">
                <a:latin typeface="Source Sans Pro"/>
                <a:ea typeface="Source Sans Pro"/>
                <a:cs typeface="Source Sans Pro"/>
                <a:sym typeface="Source Sans Pro"/>
              </a:rPr>
              <a:t> 22, 2019</a:t>
            </a:r>
            <a:endParaRPr sz="1800" dirty="0">
              <a:latin typeface="Source Sans Pro"/>
              <a:ea typeface="Source Sans Pro"/>
              <a:cs typeface="Source Sans Pro"/>
              <a:sym typeface="Source Sans Pro"/>
            </a:endParaRPr>
          </a:p>
        </p:txBody>
      </p:sp>
      <p:pic>
        <p:nvPicPr>
          <p:cNvPr id="152" name="Google Shape;152;p25"/>
          <p:cNvPicPr preferRelativeResize="0"/>
          <p:nvPr/>
        </p:nvPicPr>
        <p:blipFill>
          <a:blip r:embed="rId4">
            <a:alphaModFix/>
          </a:blip>
          <a:stretch>
            <a:fillRect/>
          </a:stretch>
        </p:blipFill>
        <p:spPr>
          <a:xfrm>
            <a:off x="422025" y="1309875"/>
            <a:ext cx="2292600" cy="820700"/>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6739" y="1140468"/>
            <a:ext cx="3447295" cy="1301499"/>
          </a:xfrm>
          <a:prstGeom prst="rect">
            <a:avLst/>
          </a:prstGeom>
        </p:spPr>
      </p:pic>
    </p:spTree>
    <p:extLst>
      <p:ext uri="{BB962C8B-B14F-4D97-AF65-F5344CB8AC3E}">
        <p14:creationId xmlns:p14="http://schemas.microsoft.com/office/powerpoint/2010/main" val="270322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sz="2800" dirty="0"/>
              <a:t>Assessments</a:t>
            </a:r>
            <a:endParaRPr lang="nl-BE" dirty="0"/>
          </a:p>
        </p:txBody>
      </p:sp>
      <p:pic>
        <p:nvPicPr>
          <p:cNvPr id="2050" name="Picture 2" descr="Image result for SAMM owas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97961"/>
            <a:ext cx="8431512" cy="284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30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SAMM output</a:t>
            </a:r>
          </a:p>
        </p:txBody>
      </p:sp>
      <p:pic>
        <p:nvPicPr>
          <p:cNvPr id="3" name="Picture 2"/>
          <p:cNvPicPr>
            <a:picLocks noChangeAspect="1"/>
          </p:cNvPicPr>
          <p:nvPr/>
        </p:nvPicPr>
        <p:blipFill>
          <a:blip r:embed="rId2"/>
          <a:stretch>
            <a:fillRect/>
          </a:stretch>
        </p:blipFill>
        <p:spPr>
          <a:xfrm>
            <a:off x="560284" y="1310058"/>
            <a:ext cx="4858872" cy="443816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6163578" y="778824"/>
            <a:ext cx="2314909" cy="55006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623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Why a new version?</a:t>
            </a:r>
          </a:p>
        </p:txBody>
      </p:sp>
      <p:sp>
        <p:nvSpPr>
          <p:cNvPr id="3" name="Content Placeholder 2"/>
          <p:cNvSpPr>
            <a:spLocks noGrp="1"/>
          </p:cNvSpPr>
          <p:nvPr>
            <p:ph sz="quarter" idx="4294967295"/>
          </p:nvPr>
        </p:nvSpPr>
        <p:spPr>
          <a:xfrm>
            <a:off x="533400" y="1601993"/>
            <a:ext cx="8077200" cy="4419600"/>
          </a:xfrm>
        </p:spPr>
        <p:txBody>
          <a:bodyPr/>
          <a:lstStyle/>
          <a:p>
            <a:pPr>
              <a:buFont typeface="Wingdings" panose="05000000000000000000" pitchFamily="2" charset="2"/>
              <a:buChar char="ü"/>
            </a:pPr>
            <a:r>
              <a:rPr lang="nl-BE" sz="2800" dirty="0"/>
              <a:t>Align with recent development practices</a:t>
            </a:r>
          </a:p>
          <a:p>
            <a:pPr>
              <a:buFont typeface="Wingdings" panose="05000000000000000000" pitchFamily="2" charset="2"/>
              <a:buChar char="ü"/>
            </a:pPr>
            <a:r>
              <a:rPr lang="nl-BE" sz="2800" dirty="0"/>
              <a:t>“Orphaned” activities</a:t>
            </a:r>
          </a:p>
          <a:p>
            <a:pPr>
              <a:buFont typeface="Wingdings" panose="05000000000000000000" pitchFamily="2" charset="2"/>
              <a:buChar char="ü"/>
            </a:pPr>
            <a:r>
              <a:rPr lang="nl-BE" sz="2800" dirty="0"/>
              <a:t>Method agnostic</a:t>
            </a:r>
          </a:p>
          <a:p>
            <a:pPr>
              <a:buFont typeface="Wingdings" panose="05000000000000000000" pitchFamily="2" charset="2"/>
              <a:buChar char="ü"/>
            </a:pPr>
            <a:r>
              <a:rPr lang="nl-BE" sz="2800" dirty="0"/>
              <a:t>Improve assessments</a:t>
            </a:r>
          </a:p>
          <a:p>
            <a:pPr>
              <a:buFont typeface="Wingdings" panose="05000000000000000000" pitchFamily="2" charset="2"/>
              <a:buChar char="ü"/>
            </a:pPr>
            <a:r>
              <a:rPr lang="nl-BE" sz="2800" dirty="0" err="1"/>
              <a:t>Improve</a:t>
            </a:r>
            <a:r>
              <a:rPr lang="nl-BE" sz="2800" dirty="0"/>
              <a:t> SAMM release </a:t>
            </a:r>
            <a:r>
              <a:rPr lang="nl-BE" sz="2800" dirty="0" err="1"/>
              <a:t>process</a:t>
            </a:r>
            <a:endParaRPr lang="nl-BE" sz="2800" dirty="0"/>
          </a:p>
          <a:p>
            <a:endParaRPr lang="nl-BE" sz="2800" dirty="0"/>
          </a:p>
          <a:p>
            <a:pPr marL="203200" indent="0">
              <a:buNone/>
            </a:pPr>
            <a:r>
              <a:rPr lang="nl-BE" sz="2800" dirty="0"/>
              <a:t>Backwards compatibility was not a goal</a:t>
            </a:r>
          </a:p>
          <a:p>
            <a:endParaRPr lang="nl-BE" sz="2800" dirty="0"/>
          </a:p>
          <a:p>
            <a:endParaRPr lang="nl-BE" sz="2800" dirty="0"/>
          </a:p>
        </p:txBody>
      </p:sp>
    </p:spTree>
    <p:extLst>
      <p:ext uri="{BB962C8B-B14F-4D97-AF65-F5344CB8AC3E}">
        <p14:creationId xmlns:p14="http://schemas.microsoft.com/office/powerpoint/2010/main" val="1055891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eaLnBrk="1" hangingPunct="1"/>
            <a:r>
              <a:rPr lang="en-US" altLang="en-US" sz="2800" dirty="0"/>
              <a:t>SAMM2 business functions</a:t>
            </a:r>
          </a:p>
        </p:txBody>
      </p:sp>
      <p:graphicFrame>
        <p:nvGraphicFramePr>
          <p:cNvPr id="2" name="Diagram 1"/>
          <p:cNvGraphicFramePr/>
          <p:nvPr>
            <p:extLst>
              <p:ext uri="{D42A27DB-BD31-4B8C-83A1-F6EECF244321}">
                <p14:modId xmlns:p14="http://schemas.microsoft.com/office/powerpoint/2010/main" val="2080881726"/>
              </p:ext>
            </p:extLst>
          </p:nvPr>
        </p:nvGraphicFramePr>
        <p:xfrm>
          <a:off x="1524000" y="1850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2404146" y="1875570"/>
            <a:ext cx="612000" cy="612000"/>
            <a:chOff x="7573215" y="3474401"/>
            <a:chExt cx="612000" cy="612000"/>
          </a:xfrm>
        </p:grpSpPr>
        <p:sp>
          <p:nvSpPr>
            <p:cNvPr id="11" name="Oval 10"/>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bg1"/>
                </a:solidFill>
                <a:latin typeface="Georgia" pitchFamily="18" charset="0"/>
              </a:endParaRPr>
            </a:p>
          </p:txBody>
        </p:sp>
        <p:sp>
          <p:nvSpPr>
            <p:cNvPr id="12" name="Freeform 4992"/>
            <p:cNvSpPr>
              <a:spLocks noEditPoints="1"/>
            </p:cNvSpPr>
            <p:nvPr/>
          </p:nvSpPr>
          <p:spPr bwMode="auto">
            <a:xfrm>
              <a:off x="7695985" y="3601300"/>
              <a:ext cx="334377" cy="373145"/>
            </a:xfrm>
            <a:custGeom>
              <a:avLst/>
              <a:gdLst>
                <a:gd name="T0" fmla="*/ 14 w 276"/>
                <a:gd name="T1" fmla="*/ 26 h 308"/>
                <a:gd name="T2" fmla="*/ 36 w 276"/>
                <a:gd name="T3" fmla="*/ 30 h 308"/>
                <a:gd name="T4" fmla="*/ 2 w 276"/>
                <a:gd name="T5" fmla="*/ 52 h 308"/>
                <a:gd name="T6" fmla="*/ 6 w 276"/>
                <a:gd name="T7" fmla="*/ 30 h 308"/>
                <a:gd name="T8" fmla="*/ 176 w 276"/>
                <a:gd name="T9" fmla="*/ 202 h 308"/>
                <a:gd name="T10" fmla="*/ 174 w 276"/>
                <a:gd name="T11" fmla="*/ 194 h 308"/>
                <a:gd name="T12" fmla="*/ 100 w 276"/>
                <a:gd name="T13" fmla="*/ 132 h 308"/>
                <a:gd name="T14" fmla="*/ 50 w 276"/>
                <a:gd name="T15" fmla="*/ 80 h 308"/>
                <a:gd name="T16" fmla="*/ 30 w 276"/>
                <a:gd name="T17" fmla="*/ 58 h 308"/>
                <a:gd name="T18" fmla="*/ 22 w 276"/>
                <a:gd name="T19" fmla="*/ 64 h 308"/>
                <a:gd name="T20" fmla="*/ 42 w 276"/>
                <a:gd name="T21" fmla="*/ 88 h 308"/>
                <a:gd name="T22" fmla="*/ 92 w 276"/>
                <a:gd name="T23" fmla="*/ 140 h 308"/>
                <a:gd name="T24" fmla="*/ 168 w 276"/>
                <a:gd name="T25" fmla="*/ 204 h 308"/>
                <a:gd name="T26" fmla="*/ 172 w 276"/>
                <a:gd name="T27" fmla="*/ 206 h 308"/>
                <a:gd name="T28" fmla="*/ 176 w 276"/>
                <a:gd name="T29" fmla="*/ 202 h 308"/>
                <a:gd name="T30" fmla="*/ 276 w 276"/>
                <a:gd name="T31" fmla="*/ 292 h 308"/>
                <a:gd name="T32" fmla="*/ 266 w 276"/>
                <a:gd name="T33" fmla="*/ 308 h 308"/>
                <a:gd name="T34" fmla="*/ 62 w 276"/>
                <a:gd name="T35" fmla="*/ 308 h 308"/>
                <a:gd name="T36" fmla="*/ 46 w 276"/>
                <a:gd name="T37" fmla="*/ 298 h 308"/>
                <a:gd name="T38" fmla="*/ 46 w 276"/>
                <a:gd name="T39" fmla="*/ 112 h 308"/>
                <a:gd name="T40" fmla="*/ 88 w 276"/>
                <a:gd name="T41" fmla="*/ 156 h 308"/>
                <a:gd name="T42" fmla="*/ 168 w 276"/>
                <a:gd name="T43" fmla="*/ 220 h 308"/>
                <a:gd name="T44" fmla="*/ 182 w 276"/>
                <a:gd name="T45" fmla="*/ 214 h 308"/>
                <a:gd name="T46" fmla="*/ 200 w 276"/>
                <a:gd name="T47" fmla="*/ 196 h 308"/>
                <a:gd name="T48" fmla="*/ 204 w 276"/>
                <a:gd name="T49" fmla="*/ 182 h 308"/>
                <a:gd name="T50" fmla="*/ 136 w 276"/>
                <a:gd name="T51" fmla="*/ 106 h 308"/>
                <a:gd name="T52" fmla="*/ 86 w 276"/>
                <a:gd name="T53" fmla="*/ 62 h 308"/>
                <a:gd name="T54" fmla="*/ 62 w 276"/>
                <a:gd name="T55" fmla="*/ 34 h 308"/>
                <a:gd name="T56" fmla="*/ 116 w 276"/>
                <a:gd name="T57" fmla="*/ 68 h 308"/>
                <a:gd name="T58" fmla="*/ 150 w 276"/>
                <a:gd name="T59" fmla="*/ 106 h 308"/>
                <a:gd name="T60" fmla="*/ 162 w 276"/>
                <a:gd name="T61" fmla="*/ 126 h 308"/>
                <a:gd name="T62" fmla="*/ 168 w 276"/>
                <a:gd name="T63" fmla="*/ 126 h 308"/>
                <a:gd name="T64" fmla="*/ 170 w 276"/>
                <a:gd name="T65" fmla="*/ 118 h 308"/>
                <a:gd name="T66" fmla="*/ 144 w 276"/>
                <a:gd name="T67" fmla="*/ 80 h 308"/>
                <a:gd name="T68" fmla="*/ 102 w 276"/>
                <a:gd name="T69" fmla="*/ 40 h 308"/>
                <a:gd name="T70" fmla="*/ 62 w 276"/>
                <a:gd name="T71" fmla="*/ 20 h 308"/>
                <a:gd name="T72" fmla="*/ 46 w 276"/>
                <a:gd name="T73" fmla="*/ 16 h 308"/>
                <a:gd name="T74" fmla="*/ 50 w 276"/>
                <a:gd name="T75" fmla="*/ 4 h 308"/>
                <a:gd name="T76" fmla="*/ 194 w 276"/>
                <a:gd name="T77" fmla="*/ 0 h 308"/>
                <a:gd name="T78" fmla="*/ 276 w 276"/>
                <a:gd name="T79" fmla="*/ 82 h 308"/>
                <a:gd name="T80" fmla="*/ 220 w 276"/>
                <a:gd name="T81" fmla="*/ 206 h 308"/>
                <a:gd name="T82" fmla="*/ 220 w 276"/>
                <a:gd name="T83" fmla="*/ 206 h 308"/>
                <a:gd name="T84" fmla="*/ 202 w 276"/>
                <a:gd name="T85" fmla="*/ 214 h 308"/>
                <a:gd name="T86" fmla="*/ 194 w 276"/>
                <a:gd name="T87" fmla="*/ 226 h 308"/>
                <a:gd name="T88" fmla="*/ 240 w 276"/>
                <a:gd name="T89" fmla="*/ 272 h 308"/>
                <a:gd name="T90" fmla="*/ 238 w 276"/>
                <a:gd name="T91" fmla="*/ 266 h 308"/>
                <a:gd name="T92" fmla="*/ 88 w 276"/>
                <a:gd name="T93" fmla="*/ 264 h 308"/>
                <a:gd name="T94" fmla="*/ 84 w 276"/>
                <a:gd name="T95" fmla="*/ 266 h 308"/>
                <a:gd name="T96" fmla="*/ 80 w 276"/>
                <a:gd name="T97" fmla="*/ 272 h 308"/>
                <a:gd name="T98" fmla="*/ 86 w 276"/>
                <a:gd name="T99" fmla="*/ 280 h 308"/>
                <a:gd name="T100" fmla="*/ 232 w 276"/>
                <a:gd name="T101" fmla="*/ 280 h 308"/>
                <a:gd name="T102" fmla="*/ 240 w 276"/>
                <a:gd name="T103" fmla="*/ 274 h 308"/>
                <a:gd name="T104" fmla="*/ 262 w 276"/>
                <a:gd name="T105" fmla="*/ 84 h 308"/>
                <a:gd name="T106" fmla="*/ 220 w 276"/>
                <a:gd name="T107" fmla="*/ 42 h 308"/>
                <a:gd name="T108" fmla="*/ 262 w 276"/>
                <a:gd name="T109"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6" h="308">
                  <a:moveTo>
                    <a:pt x="6" y="30"/>
                  </a:moveTo>
                  <a:lnTo>
                    <a:pt x="6" y="30"/>
                  </a:lnTo>
                  <a:lnTo>
                    <a:pt x="14" y="26"/>
                  </a:lnTo>
                  <a:lnTo>
                    <a:pt x="20" y="24"/>
                  </a:lnTo>
                  <a:lnTo>
                    <a:pt x="28" y="26"/>
                  </a:lnTo>
                  <a:lnTo>
                    <a:pt x="36" y="30"/>
                  </a:lnTo>
                  <a:lnTo>
                    <a:pt x="8" y="60"/>
                  </a:lnTo>
                  <a:lnTo>
                    <a:pt x="8" y="60"/>
                  </a:lnTo>
                  <a:lnTo>
                    <a:pt x="2" y="52"/>
                  </a:lnTo>
                  <a:lnTo>
                    <a:pt x="0" y="46"/>
                  </a:lnTo>
                  <a:lnTo>
                    <a:pt x="2" y="38"/>
                  </a:lnTo>
                  <a:lnTo>
                    <a:pt x="6" y="30"/>
                  </a:lnTo>
                  <a:lnTo>
                    <a:pt x="6" y="30"/>
                  </a:lnTo>
                  <a:close/>
                  <a:moveTo>
                    <a:pt x="176" y="202"/>
                  </a:moveTo>
                  <a:lnTo>
                    <a:pt x="176" y="202"/>
                  </a:lnTo>
                  <a:lnTo>
                    <a:pt x="176" y="198"/>
                  </a:lnTo>
                  <a:lnTo>
                    <a:pt x="174" y="194"/>
                  </a:lnTo>
                  <a:lnTo>
                    <a:pt x="174" y="194"/>
                  </a:lnTo>
                  <a:lnTo>
                    <a:pt x="154" y="178"/>
                  </a:lnTo>
                  <a:lnTo>
                    <a:pt x="130" y="158"/>
                  </a:lnTo>
                  <a:lnTo>
                    <a:pt x="100" y="132"/>
                  </a:lnTo>
                  <a:lnTo>
                    <a:pt x="100" y="132"/>
                  </a:lnTo>
                  <a:lnTo>
                    <a:pt x="70" y="102"/>
                  </a:lnTo>
                  <a:lnTo>
                    <a:pt x="50" y="80"/>
                  </a:lnTo>
                  <a:lnTo>
                    <a:pt x="32" y="60"/>
                  </a:lnTo>
                  <a:lnTo>
                    <a:pt x="32" y="60"/>
                  </a:lnTo>
                  <a:lnTo>
                    <a:pt x="30" y="58"/>
                  </a:lnTo>
                  <a:lnTo>
                    <a:pt x="24" y="60"/>
                  </a:lnTo>
                  <a:lnTo>
                    <a:pt x="24" y="60"/>
                  </a:lnTo>
                  <a:lnTo>
                    <a:pt x="22" y="64"/>
                  </a:lnTo>
                  <a:lnTo>
                    <a:pt x="24" y="68"/>
                  </a:lnTo>
                  <a:lnTo>
                    <a:pt x="24" y="68"/>
                  </a:lnTo>
                  <a:lnTo>
                    <a:pt x="42" y="88"/>
                  </a:lnTo>
                  <a:lnTo>
                    <a:pt x="62" y="110"/>
                  </a:lnTo>
                  <a:lnTo>
                    <a:pt x="92" y="140"/>
                  </a:lnTo>
                  <a:lnTo>
                    <a:pt x="92" y="140"/>
                  </a:lnTo>
                  <a:lnTo>
                    <a:pt x="122" y="168"/>
                  </a:lnTo>
                  <a:lnTo>
                    <a:pt x="146" y="188"/>
                  </a:lnTo>
                  <a:lnTo>
                    <a:pt x="168" y="204"/>
                  </a:lnTo>
                  <a:lnTo>
                    <a:pt x="168" y="204"/>
                  </a:lnTo>
                  <a:lnTo>
                    <a:pt x="172" y="206"/>
                  </a:lnTo>
                  <a:lnTo>
                    <a:pt x="172" y="206"/>
                  </a:lnTo>
                  <a:lnTo>
                    <a:pt x="174" y="204"/>
                  </a:lnTo>
                  <a:lnTo>
                    <a:pt x="176" y="202"/>
                  </a:lnTo>
                  <a:lnTo>
                    <a:pt x="176" y="202"/>
                  </a:lnTo>
                  <a:close/>
                  <a:moveTo>
                    <a:pt x="276" y="82"/>
                  </a:moveTo>
                  <a:lnTo>
                    <a:pt x="276" y="292"/>
                  </a:lnTo>
                  <a:lnTo>
                    <a:pt x="276" y="292"/>
                  </a:lnTo>
                  <a:lnTo>
                    <a:pt x="274" y="298"/>
                  </a:lnTo>
                  <a:lnTo>
                    <a:pt x="270" y="304"/>
                  </a:lnTo>
                  <a:lnTo>
                    <a:pt x="266" y="308"/>
                  </a:lnTo>
                  <a:lnTo>
                    <a:pt x="260" y="308"/>
                  </a:lnTo>
                  <a:lnTo>
                    <a:pt x="62" y="308"/>
                  </a:lnTo>
                  <a:lnTo>
                    <a:pt x="62" y="308"/>
                  </a:lnTo>
                  <a:lnTo>
                    <a:pt x="56" y="308"/>
                  </a:lnTo>
                  <a:lnTo>
                    <a:pt x="50" y="304"/>
                  </a:lnTo>
                  <a:lnTo>
                    <a:pt x="46" y="298"/>
                  </a:lnTo>
                  <a:lnTo>
                    <a:pt x="46" y="292"/>
                  </a:lnTo>
                  <a:lnTo>
                    <a:pt x="46" y="112"/>
                  </a:lnTo>
                  <a:lnTo>
                    <a:pt x="46" y="112"/>
                  </a:lnTo>
                  <a:lnTo>
                    <a:pt x="64" y="132"/>
                  </a:lnTo>
                  <a:lnTo>
                    <a:pt x="88" y="156"/>
                  </a:lnTo>
                  <a:lnTo>
                    <a:pt x="88" y="156"/>
                  </a:lnTo>
                  <a:lnTo>
                    <a:pt x="122" y="186"/>
                  </a:lnTo>
                  <a:lnTo>
                    <a:pt x="150" y="208"/>
                  </a:lnTo>
                  <a:lnTo>
                    <a:pt x="168" y="220"/>
                  </a:lnTo>
                  <a:lnTo>
                    <a:pt x="178" y="226"/>
                  </a:lnTo>
                  <a:lnTo>
                    <a:pt x="178" y="226"/>
                  </a:lnTo>
                  <a:lnTo>
                    <a:pt x="182" y="214"/>
                  </a:lnTo>
                  <a:lnTo>
                    <a:pt x="190" y="204"/>
                  </a:lnTo>
                  <a:lnTo>
                    <a:pt x="190" y="204"/>
                  </a:lnTo>
                  <a:lnTo>
                    <a:pt x="200" y="196"/>
                  </a:lnTo>
                  <a:lnTo>
                    <a:pt x="210" y="192"/>
                  </a:lnTo>
                  <a:lnTo>
                    <a:pt x="210" y="192"/>
                  </a:lnTo>
                  <a:lnTo>
                    <a:pt x="204" y="182"/>
                  </a:lnTo>
                  <a:lnTo>
                    <a:pt x="190" y="164"/>
                  </a:lnTo>
                  <a:lnTo>
                    <a:pt x="168" y="136"/>
                  </a:lnTo>
                  <a:lnTo>
                    <a:pt x="136" y="106"/>
                  </a:lnTo>
                  <a:lnTo>
                    <a:pt x="136" y="106"/>
                  </a:lnTo>
                  <a:lnTo>
                    <a:pt x="110" y="82"/>
                  </a:lnTo>
                  <a:lnTo>
                    <a:pt x="86" y="62"/>
                  </a:lnTo>
                  <a:lnTo>
                    <a:pt x="54" y="40"/>
                  </a:lnTo>
                  <a:lnTo>
                    <a:pt x="62" y="34"/>
                  </a:lnTo>
                  <a:lnTo>
                    <a:pt x="62" y="34"/>
                  </a:lnTo>
                  <a:lnTo>
                    <a:pt x="84" y="44"/>
                  </a:lnTo>
                  <a:lnTo>
                    <a:pt x="98" y="54"/>
                  </a:lnTo>
                  <a:lnTo>
                    <a:pt x="116" y="68"/>
                  </a:lnTo>
                  <a:lnTo>
                    <a:pt x="116" y="68"/>
                  </a:lnTo>
                  <a:lnTo>
                    <a:pt x="136" y="88"/>
                  </a:lnTo>
                  <a:lnTo>
                    <a:pt x="150" y="106"/>
                  </a:lnTo>
                  <a:lnTo>
                    <a:pt x="160" y="124"/>
                  </a:lnTo>
                  <a:lnTo>
                    <a:pt x="160" y="124"/>
                  </a:lnTo>
                  <a:lnTo>
                    <a:pt x="162" y="126"/>
                  </a:lnTo>
                  <a:lnTo>
                    <a:pt x="166" y="126"/>
                  </a:lnTo>
                  <a:lnTo>
                    <a:pt x="166" y="126"/>
                  </a:lnTo>
                  <a:lnTo>
                    <a:pt x="168" y="126"/>
                  </a:lnTo>
                  <a:lnTo>
                    <a:pt x="168" y="126"/>
                  </a:lnTo>
                  <a:lnTo>
                    <a:pt x="172" y="122"/>
                  </a:lnTo>
                  <a:lnTo>
                    <a:pt x="170" y="118"/>
                  </a:lnTo>
                  <a:lnTo>
                    <a:pt x="170" y="118"/>
                  </a:lnTo>
                  <a:lnTo>
                    <a:pt x="158" y="98"/>
                  </a:lnTo>
                  <a:lnTo>
                    <a:pt x="144" y="80"/>
                  </a:lnTo>
                  <a:lnTo>
                    <a:pt x="124" y="58"/>
                  </a:lnTo>
                  <a:lnTo>
                    <a:pt x="124" y="58"/>
                  </a:lnTo>
                  <a:lnTo>
                    <a:pt x="102" y="40"/>
                  </a:lnTo>
                  <a:lnTo>
                    <a:pt x="82" y="30"/>
                  </a:lnTo>
                  <a:lnTo>
                    <a:pt x="68" y="22"/>
                  </a:lnTo>
                  <a:lnTo>
                    <a:pt x="62" y="20"/>
                  </a:lnTo>
                  <a:lnTo>
                    <a:pt x="58" y="20"/>
                  </a:lnTo>
                  <a:lnTo>
                    <a:pt x="46" y="34"/>
                  </a:lnTo>
                  <a:lnTo>
                    <a:pt x="46" y="16"/>
                  </a:lnTo>
                  <a:lnTo>
                    <a:pt x="46" y="16"/>
                  </a:lnTo>
                  <a:lnTo>
                    <a:pt x="46" y="10"/>
                  </a:lnTo>
                  <a:lnTo>
                    <a:pt x="50" y="4"/>
                  </a:lnTo>
                  <a:lnTo>
                    <a:pt x="56" y="0"/>
                  </a:lnTo>
                  <a:lnTo>
                    <a:pt x="62" y="0"/>
                  </a:lnTo>
                  <a:lnTo>
                    <a:pt x="194" y="0"/>
                  </a:lnTo>
                  <a:lnTo>
                    <a:pt x="210" y="16"/>
                  </a:lnTo>
                  <a:lnTo>
                    <a:pt x="260" y="66"/>
                  </a:lnTo>
                  <a:lnTo>
                    <a:pt x="276" y="82"/>
                  </a:lnTo>
                  <a:close/>
                  <a:moveTo>
                    <a:pt x="194" y="234"/>
                  </a:moveTo>
                  <a:lnTo>
                    <a:pt x="234" y="246"/>
                  </a:lnTo>
                  <a:lnTo>
                    <a:pt x="220" y="206"/>
                  </a:lnTo>
                  <a:lnTo>
                    <a:pt x="220" y="206"/>
                  </a:lnTo>
                  <a:lnTo>
                    <a:pt x="220" y="206"/>
                  </a:lnTo>
                  <a:lnTo>
                    <a:pt x="220" y="206"/>
                  </a:lnTo>
                  <a:lnTo>
                    <a:pt x="212" y="208"/>
                  </a:lnTo>
                  <a:lnTo>
                    <a:pt x="206" y="210"/>
                  </a:lnTo>
                  <a:lnTo>
                    <a:pt x="202" y="214"/>
                  </a:lnTo>
                  <a:lnTo>
                    <a:pt x="202" y="214"/>
                  </a:lnTo>
                  <a:lnTo>
                    <a:pt x="198" y="220"/>
                  </a:lnTo>
                  <a:lnTo>
                    <a:pt x="194" y="226"/>
                  </a:lnTo>
                  <a:lnTo>
                    <a:pt x="194" y="234"/>
                  </a:lnTo>
                  <a:lnTo>
                    <a:pt x="194" y="234"/>
                  </a:lnTo>
                  <a:close/>
                  <a:moveTo>
                    <a:pt x="240" y="272"/>
                  </a:moveTo>
                  <a:lnTo>
                    <a:pt x="240" y="272"/>
                  </a:lnTo>
                  <a:lnTo>
                    <a:pt x="240" y="268"/>
                  </a:lnTo>
                  <a:lnTo>
                    <a:pt x="238" y="266"/>
                  </a:lnTo>
                  <a:lnTo>
                    <a:pt x="236" y="264"/>
                  </a:lnTo>
                  <a:lnTo>
                    <a:pt x="232" y="264"/>
                  </a:lnTo>
                  <a:lnTo>
                    <a:pt x="88" y="264"/>
                  </a:lnTo>
                  <a:lnTo>
                    <a:pt x="88" y="264"/>
                  </a:lnTo>
                  <a:lnTo>
                    <a:pt x="86" y="264"/>
                  </a:lnTo>
                  <a:lnTo>
                    <a:pt x="84" y="266"/>
                  </a:lnTo>
                  <a:lnTo>
                    <a:pt x="82" y="268"/>
                  </a:lnTo>
                  <a:lnTo>
                    <a:pt x="80" y="272"/>
                  </a:lnTo>
                  <a:lnTo>
                    <a:pt x="80" y="272"/>
                  </a:lnTo>
                  <a:lnTo>
                    <a:pt x="82" y="274"/>
                  </a:lnTo>
                  <a:lnTo>
                    <a:pt x="84" y="278"/>
                  </a:lnTo>
                  <a:lnTo>
                    <a:pt x="86" y="280"/>
                  </a:lnTo>
                  <a:lnTo>
                    <a:pt x="88" y="280"/>
                  </a:lnTo>
                  <a:lnTo>
                    <a:pt x="232" y="280"/>
                  </a:lnTo>
                  <a:lnTo>
                    <a:pt x="232" y="280"/>
                  </a:lnTo>
                  <a:lnTo>
                    <a:pt x="236" y="280"/>
                  </a:lnTo>
                  <a:lnTo>
                    <a:pt x="238" y="278"/>
                  </a:lnTo>
                  <a:lnTo>
                    <a:pt x="240" y="274"/>
                  </a:lnTo>
                  <a:lnTo>
                    <a:pt x="240" y="272"/>
                  </a:lnTo>
                  <a:lnTo>
                    <a:pt x="240" y="272"/>
                  </a:lnTo>
                  <a:close/>
                  <a:moveTo>
                    <a:pt x="262" y="84"/>
                  </a:moveTo>
                  <a:lnTo>
                    <a:pt x="244" y="66"/>
                  </a:lnTo>
                  <a:lnTo>
                    <a:pt x="220" y="66"/>
                  </a:lnTo>
                  <a:lnTo>
                    <a:pt x="220" y="42"/>
                  </a:lnTo>
                  <a:lnTo>
                    <a:pt x="202" y="24"/>
                  </a:lnTo>
                  <a:lnTo>
                    <a:pt x="202" y="84"/>
                  </a:lnTo>
                  <a:lnTo>
                    <a:pt x="262"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 name="Group 12"/>
          <p:cNvGrpSpPr/>
          <p:nvPr/>
        </p:nvGrpSpPr>
        <p:grpSpPr>
          <a:xfrm>
            <a:off x="2404178" y="2726938"/>
            <a:ext cx="612000" cy="612000"/>
            <a:chOff x="2342233" y="3474401"/>
            <a:chExt cx="612000" cy="612000"/>
          </a:xfrm>
        </p:grpSpPr>
        <p:sp>
          <p:nvSpPr>
            <p:cNvPr id="14" name="Oval 13"/>
            <p:cNvSpPr/>
            <p:nvPr/>
          </p:nvSpPr>
          <p:spPr bwMode="ltGray">
            <a:xfrm>
              <a:off x="2342233"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bg1"/>
                </a:solidFill>
                <a:latin typeface="Georgia" pitchFamily="18" charset="0"/>
              </a:endParaRPr>
            </a:p>
          </p:txBody>
        </p:sp>
        <p:sp>
          <p:nvSpPr>
            <p:cNvPr id="15" name="Freeform 4897"/>
            <p:cNvSpPr>
              <a:spLocks noEditPoints="1"/>
            </p:cNvSpPr>
            <p:nvPr/>
          </p:nvSpPr>
          <p:spPr bwMode="auto">
            <a:xfrm>
              <a:off x="2502740" y="3554044"/>
              <a:ext cx="290986" cy="470427"/>
            </a:xfrm>
            <a:custGeom>
              <a:avLst/>
              <a:gdLst>
                <a:gd name="T0" fmla="*/ 94 w 240"/>
                <a:gd name="T1" fmla="*/ 388 h 388"/>
                <a:gd name="T2" fmla="*/ 86 w 240"/>
                <a:gd name="T3" fmla="*/ 378 h 388"/>
                <a:gd name="T4" fmla="*/ 96 w 240"/>
                <a:gd name="T5" fmla="*/ 368 h 388"/>
                <a:gd name="T6" fmla="*/ 150 w 240"/>
                <a:gd name="T7" fmla="*/ 372 h 388"/>
                <a:gd name="T8" fmla="*/ 152 w 240"/>
                <a:gd name="T9" fmla="*/ 382 h 388"/>
                <a:gd name="T10" fmla="*/ 144 w 240"/>
                <a:gd name="T11" fmla="*/ 388 h 388"/>
                <a:gd name="T12" fmla="*/ 164 w 240"/>
                <a:gd name="T13" fmla="*/ 340 h 388"/>
                <a:gd name="T14" fmla="*/ 84 w 240"/>
                <a:gd name="T15" fmla="*/ 336 h 388"/>
                <a:gd name="T16" fmla="*/ 74 w 240"/>
                <a:gd name="T17" fmla="*/ 346 h 388"/>
                <a:gd name="T18" fmla="*/ 80 w 240"/>
                <a:gd name="T19" fmla="*/ 356 h 388"/>
                <a:gd name="T20" fmla="*/ 160 w 240"/>
                <a:gd name="T21" fmla="*/ 356 h 388"/>
                <a:gd name="T22" fmla="*/ 166 w 240"/>
                <a:gd name="T23" fmla="*/ 346 h 388"/>
                <a:gd name="T24" fmla="*/ 178 w 240"/>
                <a:gd name="T25" fmla="*/ 268 h 388"/>
                <a:gd name="T26" fmla="*/ 198 w 240"/>
                <a:gd name="T27" fmla="*/ 218 h 388"/>
                <a:gd name="T28" fmla="*/ 230 w 240"/>
                <a:gd name="T29" fmla="*/ 168 h 388"/>
                <a:gd name="T30" fmla="*/ 240 w 240"/>
                <a:gd name="T31" fmla="*/ 122 h 388"/>
                <a:gd name="T32" fmla="*/ 224 w 240"/>
                <a:gd name="T33" fmla="*/ 58 h 388"/>
                <a:gd name="T34" fmla="*/ 184 w 240"/>
                <a:gd name="T35" fmla="*/ 16 h 388"/>
                <a:gd name="T36" fmla="*/ 134 w 240"/>
                <a:gd name="T37" fmla="*/ 0 h 388"/>
                <a:gd name="T38" fmla="*/ 92 w 240"/>
                <a:gd name="T39" fmla="*/ 2 h 388"/>
                <a:gd name="T40" fmla="*/ 46 w 240"/>
                <a:gd name="T41" fmla="*/ 22 h 388"/>
                <a:gd name="T42" fmla="*/ 8 w 240"/>
                <a:gd name="T43" fmla="*/ 78 h 388"/>
                <a:gd name="T44" fmla="*/ 0 w 240"/>
                <a:gd name="T45" fmla="*/ 136 h 388"/>
                <a:gd name="T46" fmla="*/ 20 w 240"/>
                <a:gd name="T47" fmla="*/ 184 h 388"/>
                <a:gd name="T48" fmla="*/ 48 w 240"/>
                <a:gd name="T49" fmla="*/ 228 h 388"/>
                <a:gd name="T50" fmla="*/ 64 w 240"/>
                <a:gd name="T51" fmla="*/ 286 h 388"/>
                <a:gd name="T52" fmla="*/ 70 w 240"/>
                <a:gd name="T53" fmla="*/ 318 h 388"/>
                <a:gd name="T54" fmla="*/ 160 w 240"/>
                <a:gd name="T55" fmla="*/ 322 h 388"/>
                <a:gd name="T56" fmla="*/ 176 w 240"/>
                <a:gd name="T57" fmla="*/ 306 h 388"/>
                <a:gd name="T58" fmla="*/ 46 w 240"/>
                <a:gd name="T59" fmla="*/ 168 h 388"/>
                <a:gd name="T60" fmla="*/ 32 w 240"/>
                <a:gd name="T61" fmla="*/ 122 h 388"/>
                <a:gd name="T62" fmla="*/ 60 w 240"/>
                <a:gd name="T63" fmla="*/ 52 h 388"/>
                <a:gd name="T64" fmla="*/ 120 w 240"/>
                <a:gd name="T65" fmla="*/ 32 h 388"/>
                <a:gd name="T66" fmla="*/ 166 w 240"/>
                <a:gd name="T67" fmla="*/ 42 h 388"/>
                <a:gd name="T68" fmla="*/ 206 w 240"/>
                <a:gd name="T69" fmla="*/ 98 h 388"/>
                <a:gd name="T70" fmla="*/ 202 w 240"/>
                <a:gd name="T71" fmla="*/ 154 h 388"/>
                <a:gd name="T72" fmla="*/ 172 w 240"/>
                <a:gd name="T73" fmla="*/ 198 h 388"/>
                <a:gd name="T74" fmla="*/ 146 w 240"/>
                <a:gd name="T75" fmla="*/ 270 h 388"/>
                <a:gd name="T76" fmla="*/ 94 w 240"/>
                <a:gd name="T77" fmla="*/ 270 h 388"/>
                <a:gd name="T78" fmla="*/ 68 w 240"/>
                <a:gd name="T79" fmla="*/ 198 h 388"/>
                <a:gd name="T80" fmla="*/ 74 w 240"/>
                <a:gd name="T81" fmla="*/ 118 h 388"/>
                <a:gd name="T82" fmla="*/ 88 w 240"/>
                <a:gd name="T83" fmla="*/ 84 h 388"/>
                <a:gd name="T84" fmla="*/ 116 w 240"/>
                <a:gd name="T85" fmla="*/ 74 h 388"/>
                <a:gd name="T86" fmla="*/ 126 w 240"/>
                <a:gd name="T87" fmla="*/ 68 h 388"/>
                <a:gd name="T88" fmla="*/ 124 w 240"/>
                <a:gd name="T89" fmla="*/ 58 h 388"/>
                <a:gd name="T90" fmla="*/ 106 w 240"/>
                <a:gd name="T91" fmla="*/ 56 h 388"/>
                <a:gd name="T92" fmla="*/ 66 w 240"/>
                <a:gd name="T93" fmla="*/ 80 h 388"/>
                <a:gd name="T94" fmla="*/ 54 w 240"/>
                <a:gd name="T95" fmla="*/ 118 h 388"/>
                <a:gd name="T96" fmla="*/ 64 w 240"/>
                <a:gd name="T97" fmla="*/ 128 h 388"/>
                <a:gd name="T98" fmla="*/ 74 w 240"/>
                <a:gd name="T99" fmla="*/ 1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0" h="388">
                  <a:moveTo>
                    <a:pt x="144" y="388"/>
                  </a:moveTo>
                  <a:lnTo>
                    <a:pt x="96" y="388"/>
                  </a:lnTo>
                  <a:lnTo>
                    <a:pt x="96" y="388"/>
                  </a:lnTo>
                  <a:lnTo>
                    <a:pt x="94" y="388"/>
                  </a:lnTo>
                  <a:lnTo>
                    <a:pt x="90" y="386"/>
                  </a:lnTo>
                  <a:lnTo>
                    <a:pt x="88" y="382"/>
                  </a:lnTo>
                  <a:lnTo>
                    <a:pt x="86" y="378"/>
                  </a:lnTo>
                  <a:lnTo>
                    <a:pt x="86" y="378"/>
                  </a:lnTo>
                  <a:lnTo>
                    <a:pt x="88" y="374"/>
                  </a:lnTo>
                  <a:lnTo>
                    <a:pt x="90" y="372"/>
                  </a:lnTo>
                  <a:lnTo>
                    <a:pt x="94" y="370"/>
                  </a:lnTo>
                  <a:lnTo>
                    <a:pt x="96" y="368"/>
                  </a:lnTo>
                  <a:lnTo>
                    <a:pt x="144" y="368"/>
                  </a:lnTo>
                  <a:lnTo>
                    <a:pt x="144" y="368"/>
                  </a:lnTo>
                  <a:lnTo>
                    <a:pt x="146" y="370"/>
                  </a:lnTo>
                  <a:lnTo>
                    <a:pt x="150" y="372"/>
                  </a:lnTo>
                  <a:lnTo>
                    <a:pt x="152" y="374"/>
                  </a:lnTo>
                  <a:lnTo>
                    <a:pt x="154" y="378"/>
                  </a:lnTo>
                  <a:lnTo>
                    <a:pt x="154" y="378"/>
                  </a:lnTo>
                  <a:lnTo>
                    <a:pt x="152" y="382"/>
                  </a:lnTo>
                  <a:lnTo>
                    <a:pt x="150" y="386"/>
                  </a:lnTo>
                  <a:lnTo>
                    <a:pt x="146" y="388"/>
                  </a:lnTo>
                  <a:lnTo>
                    <a:pt x="144" y="388"/>
                  </a:lnTo>
                  <a:lnTo>
                    <a:pt x="144" y="388"/>
                  </a:lnTo>
                  <a:close/>
                  <a:moveTo>
                    <a:pt x="166" y="346"/>
                  </a:moveTo>
                  <a:lnTo>
                    <a:pt x="166" y="346"/>
                  </a:lnTo>
                  <a:lnTo>
                    <a:pt x="166" y="344"/>
                  </a:lnTo>
                  <a:lnTo>
                    <a:pt x="164" y="340"/>
                  </a:lnTo>
                  <a:lnTo>
                    <a:pt x="160" y="338"/>
                  </a:lnTo>
                  <a:lnTo>
                    <a:pt x="156" y="336"/>
                  </a:lnTo>
                  <a:lnTo>
                    <a:pt x="84" y="336"/>
                  </a:lnTo>
                  <a:lnTo>
                    <a:pt x="84" y="336"/>
                  </a:lnTo>
                  <a:lnTo>
                    <a:pt x="80" y="338"/>
                  </a:lnTo>
                  <a:lnTo>
                    <a:pt x="76" y="340"/>
                  </a:lnTo>
                  <a:lnTo>
                    <a:pt x="74" y="344"/>
                  </a:lnTo>
                  <a:lnTo>
                    <a:pt x="74" y="346"/>
                  </a:lnTo>
                  <a:lnTo>
                    <a:pt x="74" y="346"/>
                  </a:lnTo>
                  <a:lnTo>
                    <a:pt x="74" y="350"/>
                  </a:lnTo>
                  <a:lnTo>
                    <a:pt x="76" y="354"/>
                  </a:lnTo>
                  <a:lnTo>
                    <a:pt x="80" y="356"/>
                  </a:lnTo>
                  <a:lnTo>
                    <a:pt x="84" y="356"/>
                  </a:lnTo>
                  <a:lnTo>
                    <a:pt x="156" y="356"/>
                  </a:lnTo>
                  <a:lnTo>
                    <a:pt x="156" y="356"/>
                  </a:lnTo>
                  <a:lnTo>
                    <a:pt x="160" y="356"/>
                  </a:lnTo>
                  <a:lnTo>
                    <a:pt x="164" y="354"/>
                  </a:lnTo>
                  <a:lnTo>
                    <a:pt x="166" y="350"/>
                  </a:lnTo>
                  <a:lnTo>
                    <a:pt x="166" y="346"/>
                  </a:lnTo>
                  <a:lnTo>
                    <a:pt x="166" y="346"/>
                  </a:lnTo>
                  <a:close/>
                  <a:moveTo>
                    <a:pt x="176" y="306"/>
                  </a:moveTo>
                  <a:lnTo>
                    <a:pt x="176" y="306"/>
                  </a:lnTo>
                  <a:lnTo>
                    <a:pt x="176" y="286"/>
                  </a:lnTo>
                  <a:lnTo>
                    <a:pt x="178" y="268"/>
                  </a:lnTo>
                  <a:lnTo>
                    <a:pt x="182" y="252"/>
                  </a:lnTo>
                  <a:lnTo>
                    <a:pt x="186" y="240"/>
                  </a:lnTo>
                  <a:lnTo>
                    <a:pt x="192" y="228"/>
                  </a:lnTo>
                  <a:lnTo>
                    <a:pt x="198" y="218"/>
                  </a:lnTo>
                  <a:lnTo>
                    <a:pt x="210" y="200"/>
                  </a:lnTo>
                  <a:lnTo>
                    <a:pt x="210" y="200"/>
                  </a:lnTo>
                  <a:lnTo>
                    <a:pt x="220" y="184"/>
                  </a:lnTo>
                  <a:lnTo>
                    <a:pt x="230" y="168"/>
                  </a:lnTo>
                  <a:lnTo>
                    <a:pt x="234" y="158"/>
                  </a:lnTo>
                  <a:lnTo>
                    <a:pt x="238" y="148"/>
                  </a:lnTo>
                  <a:lnTo>
                    <a:pt x="240" y="136"/>
                  </a:lnTo>
                  <a:lnTo>
                    <a:pt x="240" y="122"/>
                  </a:lnTo>
                  <a:lnTo>
                    <a:pt x="240" y="122"/>
                  </a:lnTo>
                  <a:lnTo>
                    <a:pt x="238" y="100"/>
                  </a:lnTo>
                  <a:lnTo>
                    <a:pt x="232" y="78"/>
                  </a:lnTo>
                  <a:lnTo>
                    <a:pt x="224" y="58"/>
                  </a:lnTo>
                  <a:lnTo>
                    <a:pt x="210" y="38"/>
                  </a:lnTo>
                  <a:lnTo>
                    <a:pt x="202" y="30"/>
                  </a:lnTo>
                  <a:lnTo>
                    <a:pt x="194" y="22"/>
                  </a:lnTo>
                  <a:lnTo>
                    <a:pt x="184" y="16"/>
                  </a:lnTo>
                  <a:lnTo>
                    <a:pt x="174" y="10"/>
                  </a:lnTo>
                  <a:lnTo>
                    <a:pt x="162" y="6"/>
                  </a:lnTo>
                  <a:lnTo>
                    <a:pt x="148" y="2"/>
                  </a:lnTo>
                  <a:lnTo>
                    <a:pt x="134" y="0"/>
                  </a:lnTo>
                  <a:lnTo>
                    <a:pt x="120" y="0"/>
                  </a:lnTo>
                  <a:lnTo>
                    <a:pt x="120" y="0"/>
                  </a:lnTo>
                  <a:lnTo>
                    <a:pt x="106" y="0"/>
                  </a:lnTo>
                  <a:lnTo>
                    <a:pt x="92" y="2"/>
                  </a:lnTo>
                  <a:lnTo>
                    <a:pt x="78" y="6"/>
                  </a:lnTo>
                  <a:lnTo>
                    <a:pt x="66" y="10"/>
                  </a:lnTo>
                  <a:lnTo>
                    <a:pt x="56" y="16"/>
                  </a:lnTo>
                  <a:lnTo>
                    <a:pt x="46" y="22"/>
                  </a:lnTo>
                  <a:lnTo>
                    <a:pt x="38" y="30"/>
                  </a:lnTo>
                  <a:lnTo>
                    <a:pt x="30" y="38"/>
                  </a:lnTo>
                  <a:lnTo>
                    <a:pt x="16" y="58"/>
                  </a:lnTo>
                  <a:lnTo>
                    <a:pt x="8" y="78"/>
                  </a:lnTo>
                  <a:lnTo>
                    <a:pt x="2" y="100"/>
                  </a:lnTo>
                  <a:lnTo>
                    <a:pt x="0" y="122"/>
                  </a:lnTo>
                  <a:lnTo>
                    <a:pt x="0" y="122"/>
                  </a:lnTo>
                  <a:lnTo>
                    <a:pt x="0" y="136"/>
                  </a:lnTo>
                  <a:lnTo>
                    <a:pt x="2" y="148"/>
                  </a:lnTo>
                  <a:lnTo>
                    <a:pt x="6" y="158"/>
                  </a:lnTo>
                  <a:lnTo>
                    <a:pt x="10" y="168"/>
                  </a:lnTo>
                  <a:lnTo>
                    <a:pt x="20" y="184"/>
                  </a:lnTo>
                  <a:lnTo>
                    <a:pt x="30" y="200"/>
                  </a:lnTo>
                  <a:lnTo>
                    <a:pt x="30" y="200"/>
                  </a:lnTo>
                  <a:lnTo>
                    <a:pt x="42" y="218"/>
                  </a:lnTo>
                  <a:lnTo>
                    <a:pt x="48" y="228"/>
                  </a:lnTo>
                  <a:lnTo>
                    <a:pt x="54" y="240"/>
                  </a:lnTo>
                  <a:lnTo>
                    <a:pt x="58" y="252"/>
                  </a:lnTo>
                  <a:lnTo>
                    <a:pt x="62" y="268"/>
                  </a:lnTo>
                  <a:lnTo>
                    <a:pt x="64" y="286"/>
                  </a:lnTo>
                  <a:lnTo>
                    <a:pt x="64" y="306"/>
                  </a:lnTo>
                  <a:lnTo>
                    <a:pt x="64" y="306"/>
                  </a:lnTo>
                  <a:lnTo>
                    <a:pt x="66" y="312"/>
                  </a:lnTo>
                  <a:lnTo>
                    <a:pt x="70" y="318"/>
                  </a:lnTo>
                  <a:lnTo>
                    <a:pt x="74" y="322"/>
                  </a:lnTo>
                  <a:lnTo>
                    <a:pt x="80" y="322"/>
                  </a:lnTo>
                  <a:lnTo>
                    <a:pt x="160" y="322"/>
                  </a:lnTo>
                  <a:lnTo>
                    <a:pt x="160" y="322"/>
                  </a:lnTo>
                  <a:lnTo>
                    <a:pt x="166" y="322"/>
                  </a:lnTo>
                  <a:lnTo>
                    <a:pt x="170" y="318"/>
                  </a:lnTo>
                  <a:lnTo>
                    <a:pt x="174" y="312"/>
                  </a:lnTo>
                  <a:lnTo>
                    <a:pt x="176" y="306"/>
                  </a:lnTo>
                  <a:lnTo>
                    <a:pt x="176" y="306"/>
                  </a:lnTo>
                  <a:close/>
                  <a:moveTo>
                    <a:pt x="56" y="180"/>
                  </a:moveTo>
                  <a:lnTo>
                    <a:pt x="56" y="180"/>
                  </a:lnTo>
                  <a:lnTo>
                    <a:pt x="46" y="168"/>
                  </a:lnTo>
                  <a:lnTo>
                    <a:pt x="38" y="154"/>
                  </a:lnTo>
                  <a:lnTo>
                    <a:pt x="34" y="140"/>
                  </a:lnTo>
                  <a:lnTo>
                    <a:pt x="32" y="122"/>
                  </a:lnTo>
                  <a:lnTo>
                    <a:pt x="32" y="122"/>
                  </a:lnTo>
                  <a:lnTo>
                    <a:pt x="34" y="98"/>
                  </a:lnTo>
                  <a:lnTo>
                    <a:pt x="40" y="80"/>
                  </a:lnTo>
                  <a:lnTo>
                    <a:pt x="50" y="64"/>
                  </a:lnTo>
                  <a:lnTo>
                    <a:pt x="60" y="52"/>
                  </a:lnTo>
                  <a:lnTo>
                    <a:pt x="74" y="42"/>
                  </a:lnTo>
                  <a:lnTo>
                    <a:pt x="90" y="36"/>
                  </a:lnTo>
                  <a:lnTo>
                    <a:pt x="104" y="32"/>
                  </a:lnTo>
                  <a:lnTo>
                    <a:pt x="120" y="32"/>
                  </a:lnTo>
                  <a:lnTo>
                    <a:pt x="120" y="32"/>
                  </a:lnTo>
                  <a:lnTo>
                    <a:pt x="136" y="32"/>
                  </a:lnTo>
                  <a:lnTo>
                    <a:pt x="150" y="36"/>
                  </a:lnTo>
                  <a:lnTo>
                    <a:pt x="166" y="42"/>
                  </a:lnTo>
                  <a:lnTo>
                    <a:pt x="180" y="52"/>
                  </a:lnTo>
                  <a:lnTo>
                    <a:pt x="190" y="64"/>
                  </a:lnTo>
                  <a:lnTo>
                    <a:pt x="200" y="80"/>
                  </a:lnTo>
                  <a:lnTo>
                    <a:pt x="206" y="98"/>
                  </a:lnTo>
                  <a:lnTo>
                    <a:pt x="208" y="122"/>
                  </a:lnTo>
                  <a:lnTo>
                    <a:pt x="208" y="122"/>
                  </a:lnTo>
                  <a:lnTo>
                    <a:pt x="206" y="140"/>
                  </a:lnTo>
                  <a:lnTo>
                    <a:pt x="202" y="154"/>
                  </a:lnTo>
                  <a:lnTo>
                    <a:pt x="194" y="168"/>
                  </a:lnTo>
                  <a:lnTo>
                    <a:pt x="184" y="180"/>
                  </a:lnTo>
                  <a:lnTo>
                    <a:pt x="184" y="180"/>
                  </a:lnTo>
                  <a:lnTo>
                    <a:pt x="172" y="198"/>
                  </a:lnTo>
                  <a:lnTo>
                    <a:pt x="158" y="222"/>
                  </a:lnTo>
                  <a:lnTo>
                    <a:pt x="154" y="236"/>
                  </a:lnTo>
                  <a:lnTo>
                    <a:pt x="148" y="252"/>
                  </a:lnTo>
                  <a:lnTo>
                    <a:pt x="146" y="270"/>
                  </a:lnTo>
                  <a:lnTo>
                    <a:pt x="144" y="290"/>
                  </a:lnTo>
                  <a:lnTo>
                    <a:pt x="96" y="290"/>
                  </a:lnTo>
                  <a:lnTo>
                    <a:pt x="96" y="290"/>
                  </a:lnTo>
                  <a:lnTo>
                    <a:pt x="94" y="270"/>
                  </a:lnTo>
                  <a:lnTo>
                    <a:pt x="92" y="252"/>
                  </a:lnTo>
                  <a:lnTo>
                    <a:pt x="86" y="236"/>
                  </a:lnTo>
                  <a:lnTo>
                    <a:pt x="82" y="222"/>
                  </a:lnTo>
                  <a:lnTo>
                    <a:pt x="68" y="198"/>
                  </a:lnTo>
                  <a:lnTo>
                    <a:pt x="56" y="180"/>
                  </a:lnTo>
                  <a:lnTo>
                    <a:pt x="56" y="180"/>
                  </a:lnTo>
                  <a:close/>
                  <a:moveTo>
                    <a:pt x="74" y="118"/>
                  </a:moveTo>
                  <a:lnTo>
                    <a:pt x="74" y="118"/>
                  </a:lnTo>
                  <a:lnTo>
                    <a:pt x="76" y="108"/>
                  </a:lnTo>
                  <a:lnTo>
                    <a:pt x="78" y="98"/>
                  </a:lnTo>
                  <a:lnTo>
                    <a:pt x="82" y="90"/>
                  </a:lnTo>
                  <a:lnTo>
                    <a:pt x="88" y="84"/>
                  </a:lnTo>
                  <a:lnTo>
                    <a:pt x="94" y="80"/>
                  </a:lnTo>
                  <a:lnTo>
                    <a:pt x="102" y="78"/>
                  </a:lnTo>
                  <a:lnTo>
                    <a:pt x="110" y="76"/>
                  </a:lnTo>
                  <a:lnTo>
                    <a:pt x="116" y="74"/>
                  </a:lnTo>
                  <a:lnTo>
                    <a:pt x="116" y="74"/>
                  </a:lnTo>
                  <a:lnTo>
                    <a:pt x="120" y="74"/>
                  </a:lnTo>
                  <a:lnTo>
                    <a:pt x="124" y="72"/>
                  </a:lnTo>
                  <a:lnTo>
                    <a:pt x="126" y="68"/>
                  </a:lnTo>
                  <a:lnTo>
                    <a:pt x="126" y="64"/>
                  </a:lnTo>
                  <a:lnTo>
                    <a:pt x="126" y="64"/>
                  </a:lnTo>
                  <a:lnTo>
                    <a:pt x="126" y="62"/>
                  </a:lnTo>
                  <a:lnTo>
                    <a:pt x="124" y="58"/>
                  </a:lnTo>
                  <a:lnTo>
                    <a:pt x="120" y="56"/>
                  </a:lnTo>
                  <a:lnTo>
                    <a:pt x="116" y="54"/>
                  </a:lnTo>
                  <a:lnTo>
                    <a:pt x="116" y="54"/>
                  </a:lnTo>
                  <a:lnTo>
                    <a:pt x="106" y="56"/>
                  </a:lnTo>
                  <a:lnTo>
                    <a:pt x="94" y="58"/>
                  </a:lnTo>
                  <a:lnTo>
                    <a:pt x="84" y="64"/>
                  </a:lnTo>
                  <a:lnTo>
                    <a:pt x="74" y="70"/>
                  </a:lnTo>
                  <a:lnTo>
                    <a:pt x="66" y="80"/>
                  </a:lnTo>
                  <a:lnTo>
                    <a:pt x="60" y="90"/>
                  </a:lnTo>
                  <a:lnTo>
                    <a:pt x="56" y="104"/>
                  </a:lnTo>
                  <a:lnTo>
                    <a:pt x="54" y="118"/>
                  </a:lnTo>
                  <a:lnTo>
                    <a:pt x="54" y="118"/>
                  </a:lnTo>
                  <a:lnTo>
                    <a:pt x="56" y="122"/>
                  </a:lnTo>
                  <a:lnTo>
                    <a:pt x="58" y="126"/>
                  </a:lnTo>
                  <a:lnTo>
                    <a:pt x="60" y="128"/>
                  </a:lnTo>
                  <a:lnTo>
                    <a:pt x="64" y="128"/>
                  </a:lnTo>
                  <a:lnTo>
                    <a:pt x="64" y="128"/>
                  </a:lnTo>
                  <a:lnTo>
                    <a:pt x="68" y="128"/>
                  </a:lnTo>
                  <a:lnTo>
                    <a:pt x="72" y="126"/>
                  </a:lnTo>
                  <a:lnTo>
                    <a:pt x="74" y="122"/>
                  </a:lnTo>
                  <a:lnTo>
                    <a:pt x="74" y="118"/>
                  </a:lnTo>
                  <a:lnTo>
                    <a:pt x="74" y="1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 name="Group 21"/>
          <p:cNvGrpSpPr/>
          <p:nvPr/>
        </p:nvGrpSpPr>
        <p:grpSpPr>
          <a:xfrm>
            <a:off x="2402394" y="4426329"/>
            <a:ext cx="612000" cy="612000"/>
            <a:chOff x="1467520" y="2258092"/>
            <a:chExt cx="612000" cy="612000"/>
          </a:xfrm>
        </p:grpSpPr>
        <p:sp>
          <p:nvSpPr>
            <p:cNvPr id="23" name="Oval 22"/>
            <p:cNvSpPr/>
            <p:nvPr/>
          </p:nvSpPr>
          <p:spPr bwMode="ltGray">
            <a:xfrm>
              <a:off x="1467520"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bg1"/>
                </a:solidFill>
                <a:latin typeface="Georgia" pitchFamily="18" charset="0"/>
              </a:endParaRPr>
            </a:p>
          </p:txBody>
        </p:sp>
        <p:sp>
          <p:nvSpPr>
            <p:cNvPr id="24" name="Freeform 4888"/>
            <p:cNvSpPr>
              <a:spLocks noEditPoints="1"/>
            </p:cNvSpPr>
            <p:nvPr/>
          </p:nvSpPr>
          <p:spPr bwMode="auto">
            <a:xfrm>
              <a:off x="1543157" y="2426474"/>
              <a:ext cx="460727" cy="281286"/>
            </a:xfrm>
            <a:custGeom>
              <a:avLst/>
              <a:gdLst>
                <a:gd name="T0" fmla="*/ 190 w 380"/>
                <a:gd name="T1" fmla="*/ 0 h 232"/>
                <a:gd name="T2" fmla="*/ 130 w 380"/>
                <a:gd name="T3" fmla="*/ 8 h 232"/>
                <a:gd name="T4" fmla="*/ 78 w 380"/>
                <a:gd name="T5" fmla="*/ 32 h 232"/>
                <a:gd name="T6" fmla="*/ 34 w 380"/>
                <a:gd name="T7" fmla="*/ 68 h 232"/>
                <a:gd name="T8" fmla="*/ 0 w 380"/>
                <a:gd name="T9" fmla="*/ 116 h 232"/>
                <a:gd name="T10" fmla="*/ 16 w 380"/>
                <a:gd name="T11" fmla="*/ 140 h 232"/>
                <a:gd name="T12" fmla="*/ 54 w 380"/>
                <a:gd name="T13" fmla="*/ 184 h 232"/>
                <a:gd name="T14" fmla="*/ 102 w 380"/>
                <a:gd name="T15" fmla="*/ 214 h 232"/>
                <a:gd name="T16" fmla="*/ 160 w 380"/>
                <a:gd name="T17" fmla="*/ 230 h 232"/>
                <a:gd name="T18" fmla="*/ 190 w 380"/>
                <a:gd name="T19" fmla="*/ 232 h 232"/>
                <a:gd name="T20" fmla="*/ 250 w 380"/>
                <a:gd name="T21" fmla="*/ 224 h 232"/>
                <a:gd name="T22" fmla="*/ 302 w 380"/>
                <a:gd name="T23" fmla="*/ 200 h 232"/>
                <a:gd name="T24" fmla="*/ 346 w 380"/>
                <a:gd name="T25" fmla="*/ 164 h 232"/>
                <a:gd name="T26" fmla="*/ 380 w 380"/>
                <a:gd name="T27" fmla="*/ 116 h 232"/>
                <a:gd name="T28" fmla="*/ 364 w 380"/>
                <a:gd name="T29" fmla="*/ 92 h 232"/>
                <a:gd name="T30" fmla="*/ 326 w 380"/>
                <a:gd name="T31" fmla="*/ 48 h 232"/>
                <a:gd name="T32" fmla="*/ 278 w 380"/>
                <a:gd name="T33" fmla="*/ 18 h 232"/>
                <a:gd name="T34" fmla="*/ 220 w 380"/>
                <a:gd name="T35" fmla="*/ 2 h 232"/>
                <a:gd name="T36" fmla="*/ 190 w 380"/>
                <a:gd name="T37" fmla="*/ 0 h 232"/>
                <a:gd name="T38" fmla="*/ 190 w 380"/>
                <a:gd name="T39" fmla="*/ 212 h 232"/>
                <a:gd name="T40" fmla="*/ 152 w 380"/>
                <a:gd name="T41" fmla="*/ 204 h 232"/>
                <a:gd name="T42" fmla="*/ 122 w 380"/>
                <a:gd name="T43" fmla="*/ 184 h 232"/>
                <a:gd name="T44" fmla="*/ 102 w 380"/>
                <a:gd name="T45" fmla="*/ 154 h 232"/>
                <a:gd name="T46" fmla="*/ 94 w 380"/>
                <a:gd name="T47" fmla="*/ 116 h 232"/>
                <a:gd name="T48" fmla="*/ 96 w 380"/>
                <a:gd name="T49" fmla="*/ 96 h 232"/>
                <a:gd name="T50" fmla="*/ 110 w 380"/>
                <a:gd name="T51" fmla="*/ 62 h 232"/>
                <a:gd name="T52" fmla="*/ 136 w 380"/>
                <a:gd name="T53" fmla="*/ 36 h 232"/>
                <a:gd name="T54" fmla="*/ 170 w 380"/>
                <a:gd name="T55" fmla="*/ 22 h 232"/>
                <a:gd name="T56" fmla="*/ 190 w 380"/>
                <a:gd name="T57" fmla="*/ 20 h 232"/>
                <a:gd name="T58" fmla="*/ 228 w 380"/>
                <a:gd name="T59" fmla="*/ 28 h 232"/>
                <a:gd name="T60" fmla="*/ 258 w 380"/>
                <a:gd name="T61" fmla="*/ 48 h 232"/>
                <a:gd name="T62" fmla="*/ 278 w 380"/>
                <a:gd name="T63" fmla="*/ 78 h 232"/>
                <a:gd name="T64" fmla="*/ 286 w 380"/>
                <a:gd name="T65" fmla="*/ 116 h 232"/>
                <a:gd name="T66" fmla="*/ 284 w 380"/>
                <a:gd name="T67" fmla="*/ 136 h 232"/>
                <a:gd name="T68" fmla="*/ 270 w 380"/>
                <a:gd name="T69" fmla="*/ 170 h 232"/>
                <a:gd name="T70" fmla="*/ 244 w 380"/>
                <a:gd name="T71" fmla="*/ 196 h 232"/>
                <a:gd name="T72" fmla="*/ 210 w 380"/>
                <a:gd name="T73" fmla="*/ 210 h 232"/>
                <a:gd name="T74" fmla="*/ 190 w 380"/>
                <a:gd name="T75" fmla="*/ 212 h 232"/>
                <a:gd name="T76" fmla="*/ 242 w 380"/>
                <a:gd name="T77" fmla="*/ 116 h 232"/>
                <a:gd name="T78" fmla="*/ 238 w 380"/>
                <a:gd name="T79" fmla="*/ 136 h 232"/>
                <a:gd name="T80" fmla="*/ 228 w 380"/>
                <a:gd name="T81" fmla="*/ 154 h 232"/>
                <a:gd name="T82" fmla="*/ 210 w 380"/>
                <a:gd name="T83" fmla="*/ 164 h 232"/>
                <a:gd name="T84" fmla="*/ 190 w 380"/>
                <a:gd name="T85" fmla="*/ 168 h 232"/>
                <a:gd name="T86" fmla="*/ 180 w 380"/>
                <a:gd name="T87" fmla="*/ 168 h 232"/>
                <a:gd name="T88" fmla="*/ 160 w 380"/>
                <a:gd name="T89" fmla="*/ 160 h 232"/>
                <a:gd name="T90" fmla="*/ 146 w 380"/>
                <a:gd name="T91" fmla="*/ 146 h 232"/>
                <a:gd name="T92" fmla="*/ 138 w 380"/>
                <a:gd name="T93" fmla="*/ 126 h 232"/>
                <a:gd name="T94" fmla="*/ 138 w 380"/>
                <a:gd name="T95" fmla="*/ 116 h 232"/>
                <a:gd name="T96" fmla="*/ 142 w 380"/>
                <a:gd name="T97" fmla="*/ 96 h 232"/>
                <a:gd name="T98" fmla="*/ 152 w 380"/>
                <a:gd name="T99" fmla="*/ 78 h 232"/>
                <a:gd name="T100" fmla="*/ 170 w 380"/>
                <a:gd name="T101" fmla="*/ 68 h 232"/>
                <a:gd name="T102" fmla="*/ 190 w 380"/>
                <a:gd name="T103" fmla="*/ 64 h 232"/>
                <a:gd name="T104" fmla="*/ 200 w 380"/>
                <a:gd name="T105" fmla="*/ 64 h 232"/>
                <a:gd name="T106" fmla="*/ 220 w 380"/>
                <a:gd name="T107" fmla="*/ 72 h 232"/>
                <a:gd name="T108" fmla="*/ 234 w 380"/>
                <a:gd name="T109" fmla="*/ 86 h 232"/>
                <a:gd name="T110" fmla="*/ 242 w 380"/>
                <a:gd name="T111" fmla="*/ 106 h 232"/>
                <a:gd name="T112" fmla="*/ 242 w 380"/>
                <a:gd name="T113"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0" h="232">
                  <a:moveTo>
                    <a:pt x="190" y="0"/>
                  </a:moveTo>
                  <a:lnTo>
                    <a:pt x="190" y="0"/>
                  </a:lnTo>
                  <a:lnTo>
                    <a:pt x="160" y="2"/>
                  </a:lnTo>
                  <a:lnTo>
                    <a:pt x="130" y="8"/>
                  </a:lnTo>
                  <a:lnTo>
                    <a:pt x="102" y="18"/>
                  </a:lnTo>
                  <a:lnTo>
                    <a:pt x="78" y="32"/>
                  </a:lnTo>
                  <a:lnTo>
                    <a:pt x="54" y="48"/>
                  </a:lnTo>
                  <a:lnTo>
                    <a:pt x="34" y="68"/>
                  </a:lnTo>
                  <a:lnTo>
                    <a:pt x="16" y="92"/>
                  </a:lnTo>
                  <a:lnTo>
                    <a:pt x="0" y="116"/>
                  </a:lnTo>
                  <a:lnTo>
                    <a:pt x="0" y="116"/>
                  </a:lnTo>
                  <a:lnTo>
                    <a:pt x="16" y="140"/>
                  </a:lnTo>
                  <a:lnTo>
                    <a:pt x="34" y="164"/>
                  </a:lnTo>
                  <a:lnTo>
                    <a:pt x="54" y="184"/>
                  </a:lnTo>
                  <a:lnTo>
                    <a:pt x="78" y="200"/>
                  </a:lnTo>
                  <a:lnTo>
                    <a:pt x="102" y="214"/>
                  </a:lnTo>
                  <a:lnTo>
                    <a:pt x="130" y="224"/>
                  </a:lnTo>
                  <a:lnTo>
                    <a:pt x="160" y="230"/>
                  </a:lnTo>
                  <a:lnTo>
                    <a:pt x="190" y="232"/>
                  </a:lnTo>
                  <a:lnTo>
                    <a:pt x="190" y="232"/>
                  </a:lnTo>
                  <a:lnTo>
                    <a:pt x="220" y="230"/>
                  </a:lnTo>
                  <a:lnTo>
                    <a:pt x="250" y="224"/>
                  </a:lnTo>
                  <a:lnTo>
                    <a:pt x="278" y="214"/>
                  </a:lnTo>
                  <a:lnTo>
                    <a:pt x="302" y="200"/>
                  </a:lnTo>
                  <a:lnTo>
                    <a:pt x="326" y="184"/>
                  </a:lnTo>
                  <a:lnTo>
                    <a:pt x="346" y="164"/>
                  </a:lnTo>
                  <a:lnTo>
                    <a:pt x="364" y="140"/>
                  </a:lnTo>
                  <a:lnTo>
                    <a:pt x="380" y="116"/>
                  </a:lnTo>
                  <a:lnTo>
                    <a:pt x="380" y="116"/>
                  </a:lnTo>
                  <a:lnTo>
                    <a:pt x="364" y="92"/>
                  </a:lnTo>
                  <a:lnTo>
                    <a:pt x="346" y="68"/>
                  </a:lnTo>
                  <a:lnTo>
                    <a:pt x="326" y="48"/>
                  </a:lnTo>
                  <a:lnTo>
                    <a:pt x="302" y="32"/>
                  </a:lnTo>
                  <a:lnTo>
                    <a:pt x="278" y="18"/>
                  </a:lnTo>
                  <a:lnTo>
                    <a:pt x="250" y="8"/>
                  </a:lnTo>
                  <a:lnTo>
                    <a:pt x="220" y="2"/>
                  </a:lnTo>
                  <a:lnTo>
                    <a:pt x="190" y="0"/>
                  </a:lnTo>
                  <a:lnTo>
                    <a:pt x="190" y="0"/>
                  </a:lnTo>
                  <a:close/>
                  <a:moveTo>
                    <a:pt x="190" y="212"/>
                  </a:moveTo>
                  <a:lnTo>
                    <a:pt x="190" y="212"/>
                  </a:lnTo>
                  <a:lnTo>
                    <a:pt x="170" y="210"/>
                  </a:lnTo>
                  <a:lnTo>
                    <a:pt x="152" y="204"/>
                  </a:lnTo>
                  <a:lnTo>
                    <a:pt x="136" y="196"/>
                  </a:lnTo>
                  <a:lnTo>
                    <a:pt x="122" y="184"/>
                  </a:lnTo>
                  <a:lnTo>
                    <a:pt x="110" y="170"/>
                  </a:lnTo>
                  <a:lnTo>
                    <a:pt x="102" y="154"/>
                  </a:lnTo>
                  <a:lnTo>
                    <a:pt x="96" y="136"/>
                  </a:lnTo>
                  <a:lnTo>
                    <a:pt x="94" y="116"/>
                  </a:lnTo>
                  <a:lnTo>
                    <a:pt x="94" y="116"/>
                  </a:lnTo>
                  <a:lnTo>
                    <a:pt x="96" y="96"/>
                  </a:lnTo>
                  <a:lnTo>
                    <a:pt x="102" y="78"/>
                  </a:lnTo>
                  <a:lnTo>
                    <a:pt x="110" y="62"/>
                  </a:lnTo>
                  <a:lnTo>
                    <a:pt x="122" y="48"/>
                  </a:lnTo>
                  <a:lnTo>
                    <a:pt x="136" y="36"/>
                  </a:lnTo>
                  <a:lnTo>
                    <a:pt x="152" y="28"/>
                  </a:lnTo>
                  <a:lnTo>
                    <a:pt x="170" y="22"/>
                  </a:lnTo>
                  <a:lnTo>
                    <a:pt x="190" y="20"/>
                  </a:lnTo>
                  <a:lnTo>
                    <a:pt x="190" y="20"/>
                  </a:lnTo>
                  <a:lnTo>
                    <a:pt x="210" y="22"/>
                  </a:lnTo>
                  <a:lnTo>
                    <a:pt x="228" y="28"/>
                  </a:lnTo>
                  <a:lnTo>
                    <a:pt x="244" y="36"/>
                  </a:lnTo>
                  <a:lnTo>
                    <a:pt x="258" y="48"/>
                  </a:lnTo>
                  <a:lnTo>
                    <a:pt x="270" y="62"/>
                  </a:lnTo>
                  <a:lnTo>
                    <a:pt x="278" y="78"/>
                  </a:lnTo>
                  <a:lnTo>
                    <a:pt x="284" y="96"/>
                  </a:lnTo>
                  <a:lnTo>
                    <a:pt x="286" y="116"/>
                  </a:lnTo>
                  <a:lnTo>
                    <a:pt x="286" y="116"/>
                  </a:lnTo>
                  <a:lnTo>
                    <a:pt x="284" y="136"/>
                  </a:lnTo>
                  <a:lnTo>
                    <a:pt x="278" y="154"/>
                  </a:lnTo>
                  <a:lnTo>
                    <a:pt x="270" y="170"/>
                  </a:lnTo>
                  <a:lnTo>
                    <a:pt x="258" y="184"/>
                  </a:lnTo>
                  <a:lnTo>
                    <a:pt x="244" y="196"/>
                  </a:lnTo>
                  <a:lnTo>
                    <a:pt x="228" y="204"/>
                  </a:lnTo>
                  <a:lnTo>
                    <a:pt x="210" y="210"/>
                  </a:lnTo>
                  <a:lnTo>
                    <a:pt x="190" y="212"/>
                  </a:lnTo>
                  <a:lnTo>
                    <a:pt x="190" y="212"/>
                  </a:lnTo>
                  <a:close/>
                  <a:moveTo>
                    <a:pt x="242" y="116"/>
                  </a:moveTo>
                  <a:lnTo>
                    <a:pt x="242" y="116"/>
                  </a:lnTo>
                  <a:lnTo>
                    <a:pt x="242" y="126"/>
                  </a:lnTo>
                  <a:lnTo>
                    <a:pt x="238" y="136"/>
                  </a:lnTo>
                  <a:lnTo>
                    <a:pt x="234" y="146"/>
                  </a:lnTo>
                  <a:lnTo>
                    <a:pt x="228" y="154"/>
                  </a:lnTo>
                  <a:lnTo>
                    <a:pt x="220" y="160"/>
                  </a:lnTo>
                  <a:lnTo>
                    <a:pt x="210" y="164"/>
                  </a:lnTo>
                  <a:lnTo>
                    <a:pt x="200" y="168"/>
                  </a:lnTo>
                  <a:lnTo>
                    <a:pt x="190" y="168"/>
                  </a:lnTo>
                  <a:lnTo>
                    <a:pt x="190" y="168"/>
                  </a:lnTo>
                  <a:lnTo>
                    <a:pt x="180" y="168"/>
                  </a:lnTo>
                  <a:lnTo>
                    <a:pt x="170" y="164"/>
                  </a:lnTo>
                  <a:lnTo>
                    <a:pt x="160" y="160"/>
                  </a:lnTo>
                  <a:lnTo>
                    <a:pt x="152" y="154"/>
                  </a:lnTo>
                  <a:lnTo>
                    <a:pt x="146" y="146"/>
                  </a:lnTo>
                  <a:lnTo>
                    <a:pt x="142" y="136"/>
                  </a:lnTo>
                  <a:lnTo>
                    <a:pt x="138" y="126"/>
                  </a:lnTo>
                  <a:lnTo>
                    <a:pt x="138" y="116"/>
                  </a:lnTo>
                  <a:lnTo>
                    <a:pt x="138" y="116"/>
                  </a:lnTo>
                  <a:lnTo>
                    <a:pt x="138" y="106"/>
                  </a:lnTo>
                  <a:lnTo>
                    <a:pt x="142" y="96"/>
                  </a:lnTo>
                  <a:lnTo>
                    <a:pt x="146" y="86"/>
                  </a:lnTo>
                  <a:lnTo>
                    <a:pt x="152" y="78"/>
                  </a:lnTo>
                  <a:lnTo>
                    <a:pt x="160" y="72"/>
                  </a:lnTo>
                  <a:lnTo>
                    <a:pt x="170" y="68"/>
                  </a:lnTo>
                  <a:lnTo>
                    <a:pt x="180" y="64"/>
                  </a:lnTo>
                  <a:lnTo>
                    <a:pt x="190" y="64"/>
                  </a:lnTo>
                  <a:lnTo>
                    <a:pt x="190" y="64"/>
                  </a:lnTo>
                  <a:lnTo>
                    <a:pt x="200" y="64"/>
                  </a:lnTo>
                  <a:lnTo>
                    <a:pt x="210" y="68"/>
                  </a:lnTo>
                  <a:lnTo>
                    <a:pt x="220" y="72"/>
                  </a:lnTo>
                  <a:lnTo>
                    <a:pt x="228" y="78"/>
                  </a:lnTo>
                  <a:lnTo>
                    <a:pt x="234" y="86"/>
                  </a:lnTo>
                  <a:lnTo>
                    <a:pt x="238" y="96"/>
                  </a:lnTo>
                  <a:lnTo>
                    <a:pt x="242" y="106"/>
                  </a:lnTo>
                  <a:lnTo>
                    <a:pt x="242" y="116"/>
                  </a:lnTo>
                  <a:lnTo>
                    <a:pt x="242" y="1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 name="Group 24"/>
          <p:cNvGrpSpPr/>
          <p:nvPr/>
        </p:nvGrpSpPr>
        <p:grpSpPr>
          <a:xfrm>
            <a:off x="2404430" y="5274716"/>
            <a:ext cx="612000" cy="612000"/>
            <a:chOff x="7573215" y="3474401"/>
            <a:chExt cx="612000" cy="612000"/>
          </a:xfrm>
        </p:grpSpPr>
        <p:sp>
          <p:nvSpPr>
            <p:cNvPr id="26" name="Oval 25"/>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bg1"/>
                </a:solidFill>
                <a:latin typeface="Georgia" pitchFamily="18" charset="0"/>
              </a:endParaRPr>
            </a:p>
          </p:txBody>
        </p:sp>
        <p:sp>
          <p:nvSpPr>
            <p:cNvPr id="27" name="Freeform 4969"/>
            <p:cNvSpPr>
              <a:spLocks noEditPoints="1"/>
            </p:cNvSpPr>
            <p:nvPr/>
          </p:nvSpPr>
          <p:spPr bwMode="auto">
            <a:xfrm>
              <a:off x="7676983" y="3553401"/>
              <a:ext cx="469776" cy="424003"/>
            </a:xfrm>
            <a:custGeom>
              <a:avLst/>
              <a:gdLst>
                <a:gd name="T0" fmla="*/ 374 w 390"/>
                <a:gd name="T1" fmla="*/ 118 h 352"/>
                <a:gd name="T2" fmla="*/ 388 w 390"/>
                <a:gd name="T3" fmla="*/ 174 h 352"/>
                <a:gd name="T4" fmla="*/ 388 w 390"/>
                <a:gd name="T5" fmla="*/ 218 h 352"/>
                <a:gd name="T6" fmla="*/ 370 w 390"/>
                <a:gd name="T7" fmla="*/ 282 h 352"/>
                <a:gd name="T8" fmla="*/ 332 w 390"/>
                <a:gd name="T9" fmla="*/ 336 h 352"/>
                <a:gd name="T10" fmla="*/ 270 w 390"/>
                <a:gd name="T11" fmla="*/ 352 h 352"/>
                <a:gd name="T12" fmla="*/ 292 w 390"/>
                <a:gd name="T13" fmla="*/ 314 h 352"/>
                <a:gd name="T14" fmla="*/ 304 w 390"/>
                <a:gd name="T15" fmla="*/ 268 h 352"/>
                <a:gd name="T16" fmla="*/ 306 w 390"/>
                <a:gd name="T17" fmla="*/ 236 h 352"/>
                <a:gd name="T18" fmla="*/ 300 w 390"/>
                <a:gd name="T19" fmla="*/ 186 h 352"/>
                <a:gd name="T20" fmla="*/ 284 w 390"/>
                <a:gd name="T21" fmla="*/ 144 h 352"/>
                <a:gd name="T22" fmla="*/ 270 w 390"/>
                <a:gd name="T23" fmla="*/ 118 h 352"/>
                <a:gd name="T24" fmla="*/ 266 w 390"/>
                <a:gd name="T25" fmla="*/ 310 h 352"/>
                <a:gd name="T26" fmla="*/ 282 w 390"/>
                <a:gd name="T27" fmla="*/ 254 h 352"/>
                <a:gd name="T28" fmla="*/ 282 w 390"/>
                <a:gd name="T29" fmla="*/ 214 h 352"/>
                <a:gd name="T30" fmla="*/ 264 w 390"/>
                <a:gd name="T31" fmla="*/ 156 h 352"/>
                <a:gd name="T32" fmla="*/ 216 w 390"/>
                <a:gd name="T33" fmla="*/ 146 h 352"/>
                <a:gd name="T34" fmla="*/ 174 w 390"/>
                <a:gd name="T35" fmla="*/ 104 h 352"/>
                <a:gd name="T36" fmla="*/ 150 w 390"/>
                <a:gd name="T37" fmla="*/ 48 h 352"/>
                <a:gd name="T38" fmla="*/ 146 w 390"/>
                <a:gd name="T39" fmla="*/ 22 h 352"/>
                <a:gd name="T40" fmla="*/ 128 w 390"/>
                <a:gd name="T41" fmla="*/ 2 h 352"/>
                <a:gd name="T42" fmla="*/ 116 w 390"/>
                <a:gd name="T43" fmla="*/ 0 h 352"/>
                <a:gd name="T44" fmla="*/ 96 w 390"/>
                <a:gd name="T45" fmla="*/ 10 h 352"/>
                <a:gd name="T46" fmla="*/ 88 w 390"/>
                <a:gd name="T47" fmla="*/ 32 h 352"/>
                <a:gd name="T48" fmla="*/ 96 w 390"/>
                <a:gd name="T49" fmla="*/ 80 h 352"/>
                <a:gd name="T50" fmla="*/ 114 w 390"/>
                <a:gd name="T51" fmla="*/ 124 h 352"/>
                <a:gd name="T52" fmla="*/ 114 w 390"/>
                <a:gd name="T53" fmla="*/ 130 h 352"/>
                <a:gd name="T54" fmla="*/ 102 w 390"/>
                <a:gd name="T55" fmla="*/ 144 h 352"/>
                <a:gd name="T56" fmla="*/ 16 w 390"/>
                <a:gd name="T57" fmla="*/ 146 h 352"/>
                <a:gd name="T58" fmla="*/ 0 w 390"/>
                <a:gd name="T59" fmla="*/ 170 h 352"/>
                <a:gd name="T60" fmla="*/ 8 w 390"/>
                <a:gd name="T61" fmla="*/ 190 h 352"/>
                <a:gd name="T62" fmla="*/ 24 w 390"/>
                <a:gd name="T63" fmla="*/ 198 h 352"/>
                <a:gd name="T64" fmla="*/ 2 w 390"/>
                <a:gd name="T65" fmla="*/ 214 h 352"/>
                <a:gd name="T66" fmla="*/ 2 w 390"/>
                <a:gd name="T67" fmla="*/ 236 h 352"/>
                <a:gd name="T68" fmla="*/ 26 w 390"/>
                <a:gd name="T69" fmla="*/ 252 h 352"/>
                <a:gd name="T70" fmla="*/ 20 w 390"/>
                <a:gd name="T71" fmla="*/ 256 h 352"/>
                <a:gd name="T72" fmla="*/ 6 w 390"/>
                <a:gd name="T73" fmla="*/ 280 h 352"/>
                <a:gd name="T74" fmla="*/ 14 w 390"/>
                <a:gd name="T75" fmla="*/ 298 h 352"/>
                <a:gd name="T76" fmla="*/ 44 w 390"/>
                <a:gd name="T77" fmla="*/ 306 h 352"/>
                <a:gd name="T78" fmla="*/ 34 w 390"/>
                <a:gd name="T79" fmla="*/ 320 h 352"/>
                <a:gd name="T80" fmla="*/ 36 w 390"/>
                <a:gd name="T81" fmla="*/ 334 h 352"/>
                <a:gd name="T82" fmla="*/ 58 w 390"/>
                <a:gd name="T83" fmla="*/ 350 h 352"/>
                <a:gd name="T84" fmla="*/ 144 w 390"/>
                <a:gd name="T85" fmla="*/ 350 h 352"/>
                <a:gd name="T86" fmla="*/ 148 w 390"/>
                <a:gd name="T87" fmla="*/ 350 h 352"/>
                <a:gd name="T88" fmla="*/ 182 w 390"/>
                <a:gd name="T89" fmla="*/ 344 h 352"/>
                <a:gd name="T90" fmla="*/ 212 w 390"/>
                <a:gd name="T91" fmla="*/ 326 h 352"/>
                <a:gd name="T92" fmla="*/ 228 w 390"/>
                <a:gd name="T93" fmla="*/ 3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0" h="352">
                  <a:moveTo>
                    <a:pt x="270" y="118"/>
                  </a:moveTo>
                  <a:lnTo>
                    <a:pt x="374" y="118"/>
                  </a:lnTo>
                  <a:lnTo>
                    <a:pt x="374" y="118"/>
                  </a:lnTo>
                  <a:lnTo>
                    <a:pt x="380" y="136"/>
                  </a:lnTo>
                  <a:lnTo>
                    <a:pt x="386" y="156"/>
                  </a:lnTo>
                  <a:lnTo>
                    <a:pt x="388" y="174"/>
                  </a:lnTo>
                  <a:lnTo>
                    <a:pt x="390" y="194"/>
                  </a:lnTo>
                  <a:lnTo>
                    <a:pt x="390" y="194"/>
                  </a:lnTo>
                  <a:lnTo>
                    <a:pt x="388" y="218"/>
                  </a:lnTo>
                  <a:lnTo>
                    <a:pt x="384" y="240"/>
                  </a:lnTo>
                  <a:lnTo>
                    <a:pt x="378" y="262"/>
                  </a:lnTo>
                  <a:lnTo>
                    <a:pt x="370" y="282"/>
                  </a:lnTo>
                  <a:lnTo>
                    <a:pt x="358" y="302"/>
                  </a:lnTo>
                  <a:lnTo>
                    <a:pt x="346" y="320"/>
                  </a:lnTo>
                  <a:lnTo>
                    <a:pt x="332" y="336"/>
                  </a:lnTo>
                  <a:lnTo>
                    <a:pt x="316" y="352"/>
                  </a:lnTo>
                  <a:lnTo>
                    <a:pt x="270" y="352"/>
                  </a:lnTo>
                  <a:lnTo>
                    <a:pt x="270" y="352"/>
                  </a:lnTo>
                  <a:lnTo>
                    <a:pt x="278" y="340"/>
                  </a:lnTo>
                  <a:lnTo>
                    <a:pt x="284" y="326"/>
                  </a:lnTo>
                  <a:lnTo>
                    <a:pt x="292" y="314"/>
                  </a:lnTo>
                  <a:lnTo>
                    <a:pt x="296" y="298"/>
                  </a:lnTo>
                  <a:lnTo>
                    <a:pt x="300" y="284"/>
                  </a:lnTo>
                  <a:lnTo>
                    <a:pt x="304" y="268"/>
                  </a:lnTo>
                  <a:lnTo>
                    <a:pt x="306" y="252"/>
                  </a:lnTo>
                  <a:lnTo>
                    <a:pt x="306" y="236"/>
                  </a:lnTo>
                  <a:lnTo>
                    <a:pt x="306" y="236"/>
                  </a:lnTo>
                  <a:lnTo>
                    <a:pt x="306" y="218"/>
                  </a:lnTo>
                  <a:lnTo>
                    <a:pt x="304" y="202"/>
                  </a:lnTo>
                  <a:lnTo>
                    <a:pt x="300" y="186"/>
                  </a:lnTo>
                  <a:lnTo>
                    <a:pt x="296" y="172"/>
                  </a:lnTo>
                  <a:lnTo>
                    <a:pt x="292" y="158"/>
                  </a:lnTo>
                  <a:lnTo>
                    <a:pt x="284" y="144"/>
                  </a:lnTo>
                  <a:lnTo>
                    <a:pt x="278" y="130"/>
                  </a:lnTo>
                  <a:lnTo>
                    <a:pt x="270" y="118"/>
                  </a:lnTo>
                  <a:lnTo>
                    <a:pt x="270" y="118"/>
                  </a:lnTo>
                  <a:close/>
                  <a:moveTo>
                    <a:pt x="228" y="310"/>
                  </a:moveTo>
                  <a:lnTo>
                    <a:pt x="266" y="310"/>
                  </a:lnTo>
                  <a:lnTo>
                    <a:pt x="266" y="310"/>
                  </a:lnTo>
                  <a:lnTo>
                    <a:pt x="274" y="292"/>
                  </a:lnTo>
                  <a:lnTo>
                    <a:pt x="278" y="274"/>
                  </a:lnTo>
                  <a:lnTo>
                    <a:pt x="282" y="254"/>
                  </a:lnTo>
                  <a:lnTo>
                    <a:pt x="282" y="236"/>
                  </a:lnTo>
                  <a:lnTo>
                    <a:pt x="282" y="236"/>
                  </a:lnTo>
                  <a:lnTo>
                    <a:pt x="282" y="214"/>
                  </a:lnTo>
                  <a:lnTo>
                    <a:pt x="278" y="194"/>
                  </a:lnTo>
                  <a:lnTo>
                    <a:pt x="272" y="174"/>
                  </a:lnTo>
                  <a:lnTo>
                    <a:pt x="264" y="156"/>
                  </a:lnTo>
                  <a:lnTo>
                    <a:pt x="236" y="156"/>
                  </a:lnTo>
                  <a:lnTo>
                    <a:pt x="236" y="156"/>
                  </a:lnTo>
                  <a:lnTo>
                    <a:pt x="216" y="146"/>
                  </a:lnTo>
                  <a:lnTo>
                    <a:pt x="200" y="134"/>
                  </a:lnTo>
                  <a:lnTo>
                    <a:pt x="186" y="120"/>
                  </a:lnTo>
                  <a:lnTo>
                    <a:pt x="174" y="104"/>
                  </a:lnTo>
                  <a:lnTo>
                    <a:pt x="164" y="88"/>
                  </a:lnTo>
                  <a:lnTo>
                    <a:pt x="156" y="68"/>
                  </a:lnTo>
                  <a:lnTo>
                    <a:pt x="150" y="48"/>
                  </a:lnTo>
                  <a:lnTo>
                    <a:pt x="148" y="28"/>
                  </a:lnTo>
                  <a:lnTo>
                    <a:pt x="148" y="28"/>
                  </a:lnTo>
                  <a:lnTo>
                    <a:pt x="146" y="22"/>
                  </a:lnTo>
                  <a:lnTo>
                    <a:pt x="144" y="16"/>
                  </a:lnTo>
                  <a:lnTo>
                    <a:pt x="138" y="8"/>
                  </a:lnTo>
                  <a:lnTo>
                    <a:pt x="128" y="2"/>
                  </a:lnTo>
                  <a:lnTo>
                    <a:pt x="122" y="0"/>
                  </a:lnTo>
                  <a:lnTo>
                    <a:pt x="116" y="0"/>
                  </a:lnTo>
                  <a:lnTo>
                    <a:pt x="116" y="0"/>
                  </a:lnTo>
                  <a:lnTo>
                    <a:pt x="110" y="0"/>
                  </a:lnTo>
                  <a:lnTo>
                    <a:pt x="104" y="2"/>
                  </a:lnTo>
                  <a:lnTo>
                    <a:pt x="96" y="10"/>
                  </a:lnTo>
                  <a:lnTo>
                    <a:pt x="90" y="20"/>
                  </a:lnTo>
                  <a:lnTo>
                    <a:pt x="88" y="24"/>
                  </a:lnTo>
                  <a:lnTo>
                    <a:pt x="88" y="32"/>
                  </a:lnTo>
                  <a:lnTo>
                    <a:pt x="88" y="32"/>
                  </a:lnTo>
                  <a:lnTo>
                    <a:pt x="90" y="56"/>
                  </a:lnTo>
                  <a:lnTo>
                    <a:pt x="96" y="80"/>
                  </a:lnTo>
                  <a:lnTo>
                    <a:pt x="104" y="102"/>
                  </a:lnTo>
                  <a:lnTo>
                    <a:pt x="114" y="124"/>
                  </a:lnTo>
                  <a:lnTo>
                    <a:pt x="114" y="124"/>
                  </a:lnTo>
                  <a:lnTo>
                    <a:pt x="114" y="124"/>
                  </a:lnTo>
                  <a:lnTo>
                    <a:pt x="114" y="124"/>
                  </a:lnTo>
                  <a:lnTo>
                    <a:pt x="114" y="130"/>
                  </a:lnTo>
                  <a:lnTo>
                    <a:pt x="112" y="136"/>
                  </a:lnTo>
                  <a:lnTo>
                    <a:pt x="108" y="140"/>
                  </a:lnTo>
                  <a:lnTo>
                    <a:pt x="102" y="144"/>
                  </a:lnTo>
                  <a:lnTo>
                    <a:pt x="28" y="144"/>
                  </a:lnTo>
                  <a:lnTo>
                    <a:pt x="28" y="144"/>
                  </a:lnTo>
                  <a:lnTo>
                    <a:pt x="16" y="146"/>
                  </a:lnTo>
                  <a:lnTo>
                    <a:pt x="8" y="152"/>
                  </a:lnTo>
                  <a:lnTo>
                    <a:pt x="2" y="160"/>
                  </a:lnTo>
                  <a:lnTo>
                    <a:pt x="0" y="170"/>
                  </a:lnTo>
                  <a:lnTo>
                    <a:pt x="0" y="170"/>
                  </a:lnTo>
                  <a:lnTo>
                    <a:pt x="2" y="180"/>
                  </a:lnTo>
                  <a:lnTo>
                    <a:pt x="8" y="190"/>
                  </a:lnTo>
                  <a:lnTo>
                    <a:pt x="16" y="194"/>
                  </a:lnTo>
                  <a:lnTo>
                    <a:pt x="24" y="198"/>
                  </a:lnTo>
                  <a:lnTo>
                    <a:pt x="24" y="198"/>
                  </a:lnTo>
                  <a:lnTo>
                    <a:pt x="14" y="200"/>
                  </a:lnTo>
                  <a:lnTo>
                    <a:pt x="6" y="206"/>
                  </a:lnTo>
                  <a:lnTo>
                    <a:pt x="2" y="214"/>
                  </a:lnTo>
                  <a:lnTo>
                    <a:pt x="0" y="224"/>
                  </a:lnTo>
                  <a:lnTo>
                    <a:pt x="0" y="224"/>
                  </a:lnTo>
                  <a:lnTo>
                    <a:pt x="2" y="236"/>
                  </a:lnTo>
                  <a:lnTo>
                    <a:pt x="8" y="244"/>
                  </a:lnTo>
                  <a:lnTo>
                    <a:pt x="16" y="250"/>
                  </a:lnTo>
                  <a:lnTo>
                    <a:pt x="26" y="252"/>
                  </a:lnTo>
                  <a:lnTo>
                    <a:pt x="28" y="252"/>
                  </a:lnTo>
                  <a:lnTo>
                    <a:pt x="28" y="252"/>
                  </a:lnTo>
                  <a:lnTo>
                    <a:pt x="20" y="256"/>
                  </a:lnTo>
                  <a:lnTo>
                    <a:pt x="12" y="262"/>
                  </a:lnTo>
                  <a:lnTo>
                    <a:pt x="8" y="270"/>
                  </a:lnTo>
                  <a:lnTo>
                    <a:pt x="6" y="280"/>
                  </a:lnTo>
                  <a:lnTo>
                    <a:pt x="6" y="280"/>
                  </a:lnTo>
                  <a:lnTo>
                    <a:pt x="8" y="290"/>
                  </a:lnTo>
                  <a:lnTo>
                    <a:pt x="14" y="298"/>
                  </a:lnTo>
                  <a:lnTo>
                    <a:pt x="22" y="304"/>
                  </a:lnTo>
                  <a:lnTo>
                    <a:pt x="32" y="306"/>
                  </a:lnTo>
                  <a:lnTo>
                    <a:pt x="44" y="306"/>
                  </a:lnTo>
                  <a:lnTo>
                    <a:pt x="44" y="306"/>
                  </a:lnTo>
                  <a:lnTo>
                    <a:pt x="36" y="314"/>
                  </a:lnTo>
                  <a:lnTo>
                    <a:pt x="34" y="320"/>
                  </a:lnTo>
                  <a:lnTo>
                    <a:pt x="34" y="326"/>
                  </a:lnTo>
                  <a:lnTo>
                    <a:pt x="34" y="326"/>
                  </a:lnTo>
                  <a:lnTo>
                    <a:pt x="36" y="334"/>
                  </a:lnTo>
                  <a:lnTo>
                    <a:pt x="42" y="342"/>
                  </a:lnTo>
                  <a:lnTo>
                    <a:pt x="48" y="348"/>
                  </a:lnTo>
                  <a:lnTo>
                    <a:pt x="58" y="350"/>
                  </a:lnTo>
                  <a:lnTo>
                    <a:pt x="142" y="350"/>
                  </a:lnTo>
                  <a:lnTo>
                    <a:pt x="142" y="350"/>
                  </a:lnTo>
                  <a:lnTo>
                    <a:pt x="144" y="350"/>
                  </a:lnTo>
                  <a:lnTo>
                    <a:pt x="144" y="350"/>
                  </a:lnTo>
                  <a:lnTo>
                    <a:pt x="148" y="350"/>
                  </a:lnTo>
                  <a:lnTo>
                    <a:pt x="148" y="350"/>
                  </a:lnTo>
                  <a:lnTo>
                    <a:pt x="160" y="348"/>
                  </a:lnTo>
                  <a:lnTo>
                    <a:pt x="172" y="346"/>
                  </a:lnTo>
                  <a:lnTo>
                    <a:pt x="182" y="344"/>
                  </a:lnTo>
                  <a:lnTo>
                    <a:pt x="194" y="338"/>
                  </a:lnTo>
                  <a:lnTo>
                    <a:pt x="204" y="332"/>
                  </a:lnTo>
                  <a:lnTo>
                    <a:pt x="212" y="326"/>
                  </a:lnTo>
                  <a:lnTo>
                    <a:pt x="220" y="318"/>
                  </a:lnTo>
                  <a:lnTo>
                    <a:pt x="228" y="310"/>
                  </a:lnTo>
                  <a:lnTo>
                    <a:pt x="228" y="31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 name="Group 27"/>
          <p:cNvGrpSpPr/>
          <p:nvPr/>
        </p:nvGrpSpPr>
        <p:grpSpPr>
          <a:xfrm>
            <a:off x="2405360" y="3578432"/>
            <a:ext cx="612000" cy="612000"/>
            <a:chOff x="8447928" y="4690710"/>
            <a:chExt cx="612000" cy="612000"/>
          </a:xfrm>
        </p:grpSpPr>
        <p:sp>
          <p:nvSpPr>
            <p:cNvPr id="29" name="Oval 28"/>
            <p:cNvSpPr/>
            <p:nvPr/>
          </p:nvSpPr>
          <p:spPr bwMode="ltGray">
            <a:xfrm>
              <a:off x="8447928" y="4690710"/>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chemeClr val="bg1"/>
                </a:solidFill>
                <a:latin typeface="Georgia" pitchFamily="18" charset="0"/>
              </a:endParaRPr>
            </a:p>
          </p:txBody>
        </p:sp>
        <p:sp>
          <p:nvSpPr>
            <p:cNvPr id="30" name="Freeform 4998"/>
            <p:cNvSpPr>
              <a:spLocks noEditPoints="1"/>
            </p:cNvSpPr>
            <p:nvPr/>
          </p:nvSpPr>
          <p:spPr bwMode="auto">
            <a:xfrm>
              <a:off x="8537108" y="4770937"/>
              <a:ext cx="433640" cy="472186"/>
            </a:xfrm>
            <a:custGeom>
              <a:avLst/>
              <a:gdLst>
                <a:gd name="T0" fmla="*/ 358 w 360"/>
                <a:gd name="T1" fmla="*/ 278 h 392"/>
                <a:gd name="T2" fmla="*/ 188 w 360"/>
                <a:gd name="T3" fmla="*/ 388 h 392"/>
                <a:gd name="T4" fmla="*/ 180 w 360"/>
                <a:gd name="T5" fmla="*/ 392 h 392"/>
                <a:gd name="T6" fmla="*/ 6 w 360"/>
                <a:gd name="T7" fmla="*/ 284 h 392"/>
                <a:gd name="T8" fmla="*/ 0 w 360"/>
                <a:gd name="T9" fmla="*/ 270 h 392"/>
                <a:gd name="T10" fmla="*/ 8 w 360"/>
                <a:gd name="T11" fmla="*/ 256 h 392"/>
                <a:gd name="T12" fmla="*/ 74 w 360"/>
                <a:gd name="T13" fmla="*/ 244 h 392"/>
                <a:gd name="T14" fmla="*/ 72 w 360"/>
                <a:gd name="T15" fmla="*/ 258 h 392"/>
                <a:gd name="T16" fmla="*/ 80 w 360"/>
                <a:gd name="T17" fmla="*/ 282 h 392"/>
                <a:gd name="T18" fmla="*/ 118 w 360"/>
                <a:gd name="T19" fmla="*/ 308 h 392"/>
                <a:gd name="T20" fmla="*/ 180 w 360"/>
                <a:gd name="T21" fmla="*/ 320 h 392"/>
                <a:gd name="T22" fmla="*/ 224 w 360"/>
                <a:gd name="T23" fmla="*/ 314 h 392"/>
                <a:gd name="T24" fmla="*/ 270 w 360"/>
                <a:gd name="T25" fmla="*/ 292 h 392"/>
                <a:gd name="T26" fmla="*/ 288 w 360"/>
                <a:gd name="T27" fmla="*/ 258 h 392"/>
                <a:gd name="T28" fmla="*/ 288 w 360"/>
                <a:gd name="T29" fmla="*/ 250 h 392"/>
                <a:gd name="T30" fmla="*/ 352 w 360"/>
                <a:gd name="T31" fmla="*/ 256 h 392"/>
                <a:gd name="T32" fmla="*/ 360 w 360"/>
                <a:gd name="T33" fmla="*/ 270 h 392"/>
                <a:gd name="T34" fmla="*/ 242 w 360"/>
                <a:gd name="T35" fmla="*/ 132 h 392"/>
                <a:gd name="T36" fmla="*/ 242 w 360"/>
                <a:gd name="T37" fmla="*/ 136 h 392"/>
                <a:gd name="T38" fmla="*/ 234 w 360"/>
                <a:gd name="T39" fmla="*/ 154 h 392"/>
                <a:gd name="T40" fmla="*/ 198 w 360"/>
                <a:gd name="T41" fmla="*/ 170 h 392"/>
                <a:gd name="T42" fmla="*/ 162 w 360"/>
                <a:gd name="T43" fmla="*/ 170 h 392"/>
                <a:gd name="T44" fmla="*/ 126 w 360"/>
                <a:gd name="T45" fmla="*/ 154 h 392"/>
                <a:gd name="T46" fmla="*/ 118 w 360"/>
                <a:gd name="T47" fmla="*/ 136 h 392"/>
                <a:gd name="T48" fmla="*/ 98 w 360"/>
                <a:gd name="T49" fmla="*/ 186 h 392"/>
                <a:gd name="T50" fmla="*/ 96 w 360"/>
                <a:gd name="T51" fmla="*/ 188 h 392"/>
                <a:gd name="T52" fmla="*/ 102 w 360"/>
                <a:gd name="T53" fmla="*/ 206 h 392"/>
                <a:gd name="T54" fmla="*/ 120 w 360"/>
                <a:gd name="T55" fmla="*/ 222 h 392"/>
                <a:gd name="T56" fmla="*/ 180 w 360"/>
                <a:gd name="T57" fmla="*/ 236 h 392"/>
                <a:gd name="T58" fmla="*/ 224 w 360"/>
                <a:gd name="T59" fmla="*/ 230 h 392"/>
                <a:gd name="T60" fmla="*/ 252 w 360"/>
                <a:gd name="T61" fmla="*/ 212 h 392"/>
                <a:gd name="T62" fmla="*/ 262 w 360"/>
                <a:gd name="T63" fmla="*/ 196 h 392"/>
                <a:gd name="T64" fmla="*/ 262 w 360"/>
                <a:gd name="T65" fmla="*/ 186 h 392"/>
                <a:gd name="T66" fmla="*/ 194 w 360"/>
                <a:gd name="T67" fmla="*/ 10 h 392"/>
                <a:gd name="T68" fmla="*/ 188 w 360"/>
                <a:gd name="T69" fmla="*/ 2 h 392"/>
                <a:gd name="T70" fmla="*/ 180 w 360"/>
                <a:gd name="T71" fmla="*/ 0 h 392"/>
                <a:gd name="T72" fmla="*/ 168 w 360"/>
                <a:gd name="T73" fmla="*/ 6 h 392"/>
                <a:gd name="T74" fmla="*/ 140 w 360"/>
                <a:gd name="T75" fmla="*/ 76 h 392"/>
                <a:gd name="T76" fmla="*/ 140 w 360"/>
                <a:gd name="T77" fmla="*/ 82 h 392"/>
                <a:gd name="T78" fmla="*/ 150 w 360"/>
                <a:gd name="T79" fmla="*/ 94 h 392"/>
                <a:gd name="T80" fmla="*/ 180 w 360"/>
                <a:gd name="T81" fmla="*/ 100 h 392"/>
                <a:gd name="T82" fmla="*/ 214 w 360"/>
                <a:gd name="T83" fmla="*/ 90 h 392"/>
                <a:gd name="T84" fmla="*/ 220 w 360"/>
                <a:gd name="T85" fmla="*/ 78 h 392"/>
                <a:gd name="T86" fmla="*/ 220 w 360"/>
                <a:gd name="T87" fmla="*/ 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92">
                  <a:moveTo>
                    <a:pt x="360" y="270"/>
                  </a:moveTo>
                  <a:lnTo>
                    <a:pt x="360" y="270"/>
                  </a:lnTo>
                  <a:lnTo>
                    <a:pt x="358" y="278"/>
                  </a:lnTo>
                  <a:lnTo>
                    <a:pt x="354" y="284"/>
                  </a:lnTo>
                  <a:lnTo>
                    <a:pt x="188" y="388"/>
                  </a:lnTo>
                  <a:lnTo>
                    <a:pt x="188" y="388"/>
                  </a:lnTo>
                  <a:lnTo>
                    <a:pt x="184" y="390"/>
                  </a:lnTo>
                  <a:lnTo>
                    <a:pt x="180" y="392"/>
                  </a:lnTo>
                  <a:lnTo>
                    <a:pt x="180" y="392"/>
                  </a:lnTo>
                  <a:lnTo>
                    <a:pt x="176" y="390"/>
                  </a:lnTo>
                  <a:lnTo>
                    <a:pt x="172" y="388"/>
                  </a:lnTo>
                  <a:lnTo>
                    <a:pt x="6" y="284"/>
                  </a:lnTo>
                  <a:lnTo>
                    <a:pt x="6" y="284"/>
                  </a:lnTo>
                  <a:lnTo>
                    <a:pt x="2" y="278"/>
                  </a:lnTo>
                  <a:lnTo>
                    <a:pt x="0" y="270"/>
                  </a:lnTo>
                  <a:lnTo>
                    <a:pt x="0" y="270"/>
                  </a:lnTo>
                  <a:lnTo>
                    <a:pt x="2" y="262"/>
                  </a:lnTo>
                  <a:lnTo>
                    <a:pt x="8" y="256"/>
                  </a:lnTo>
                  <a:lnTo>
                    <a:pt x="86" y="214"/>
                  </a:lnTo>
                  <a:lnTo>
                    <a:pt x="74" y="244"/>
                  </a:lnTo>
                  <a:lnTo>
                    <a:pt x="74" y="244"/>
                  </a:lnTo>
                  <a:lnTo>
                    <a:pt x="72" y="250"/>
                  </a:lnTo>
                  <a:lnTo>
                    <a:pt x="72" y="250"/>
                  </a:lnTo>
                  <a:lnTo>
                    <a:pt x="72" y="258"/>
                  </a:lnTo>
                  <a:lnTo>
                    <a:pt x="72" y="258"/>
                  </a:lnTo>
                  <a:lnTo>
                    <a:pt x="74" y="270"/>
                  </a:lnTo>
                  <a:lnTo>
                    <a:pt x="80" y="282"/>
                  </a:lnTo>
                  <a:lnTo>
                    <a:pt x="90" y="292"/>
                  </a:lnTo>
                  <a:lnTo>
                    <a:pt x="102" y="302"/>
                  </a:lnTo>
                  <a:lnTo>
                    <a:pt x="118" y="308"/>
                  </a:lnTo>
                  <a:lnTo>
                    <a:pt x="136" y="314"/>
                  </a:lnTo>
                  <a:lnTo>
                    <a:pt x="158" y="318"/>
                  </a:lnTo>
                  <a:lnTo>
                    <a:pt x="180" y="320"/>
                  </a:lnTo>
                  <a:lnTo>
                    <a:pt x="180" y="320"/>
                  </a:lnTo>
                  <a:lnTo>
                    <a:pt x="202" y="318"/>
                  </a:lnTo>
                  <a:lnTo>
                    <a:pt x="224" y="314"/>
                  </a:lnTo>
                  <a:lnTo>
                    <a:pt x="242" y="308"/>
                  </a:lnTo>
                  <a:lnTo>
                    <a:pt x="258" y="302"/>
                  </a:lnTo>
                  <a:lnTo>
                    <a:pt x="270" y="292"/>
                  </a:lnTo>
                  <a:lnTo>
                    <a:pt x="280" y="282"/>
                  </a:lnTo>
                  <a:lnTo>
                    <a:pt x="286" y="270"/>
                  </a:lnTo>
                  <a:lnTo>
                    <a:pt x="288" y="258"/>
                  </a:lnTo>
                  <a:lnTo>
                    <a:pt x="288" y="258"/>
                  </a:lnTo>
                  <a:lnTo>
                    <a:pt x="288" y="250"/>
                  </a:lnTo>
                  <a:lnTo>
                    <a:pt x="288" y="250"/>
                  </a:lnTo>
                  <a:lnTo>
                    <a:pt x="286" y="244"/>
                  </a:lnTo>
                  <a:lnTo>
                    <a:pt x="274" y="214"/>
                  </a:lnTo>
                  <a:lnTo>
                    <a:pt x="352" y="256"/>
                  </a:lnTo>
                  <a:lnTo>
                    <a:pt x="352" y="256"/>
                  </a:lnTo>
                  <a:lnTo>
                    <a:pt x="358" y="262"/>
                  </a:lnTo>
                  <a:lnTo>
                    <a:pt x="360" y="270"/>
                  </a:lnTo>
                  <a:lnTo>
                    <a:pt x="360" y="270"/>
                  </a:lnTo>
                  <a:close/>
                  <a:moveTo>
                    <a:pt x="262" y="186"/>
                  </a:moveTo>
                  <a:lnTo>
                    <a:pt x="242" y="132"/>
                  </a:lnTo>
                  <a:lnTo>
                    <a:pt x="242" y="132"/>
                  </a:lnTo>
                  <a:lnTo>
                    <a:pt x="242" y="136"/>
                  </a:lnTo>
                  <a:lnTo>
                    <a:pt x="242" y="136"/>
                  </a:lnTo>
                  <a:lnTo>
                    <a:pt x="240" y="144"/>
                  </a:lnTo>
                  <a:lnTo>
                    <a:pt x="234" y="154"/>
                  </a:lnTo>
                  <a:lnTo>
                    <a:pt x="234" y="154"/>
                  </a:lnTo>
                  <a:lnTo>
                    <a:pt x="224" y="160"/>
                  </a:lnTo>
                  <a:lnTo>
                    <a:pt x="212" y="166"/>
                  </a:lnTo>
                  <a:lnTo>
                    <a:pt x="198" y="170"/>
                  </a:lnTo>
                  <a:lnTo>
                    <a:pt x="180" y="170"/>
                  </a:lnTo>
                  <a:lnTo>
                    <a:pt x="180" y="170"/>
                  </a:lnTo>
                  <a:lnTo>
                    <a:pt x="162" y="170"/>
                  </a:lnTo>
                  <a:lnTo>
                    <a:pt x="148" y="166"/>
                  </a:lnTo>
                  <a:lnTo>
                    <a:pt x="136" y="160"/>
                  </a:lnTo>
                  <a:lnTo>
                    <a:pt x="126" y="154"/>
                  </a:lnTo>
                  <a:lnTo>
                    <a:pt x="126" y="154"/>
                  </a:lnTo>
                  <a:lnTo>
                    <a:pt x="120" y="144"/>
                  </a:lnTo>
                  <a:lnTo>
                    <a:pt x="118" y="136"/>
                  </a:lnTo>
                  <a:lnTo>
                    <a:pt x="118" y="136"/>
                  </a:lnTo>
                  <a:lnTo>
                    <a:pt x="118" y="132"/>
                  </a:lnTo>
                  <a:lnTo>
                    <a:pt x="98" y="186"/>
                  </a:lnTo>
                  <a:lnTo>
                    <a:pt x="98" y="186"/>
                  </a:lnTo>
                  <a:lnTo>
                    <a:pt x="96" y="188"/>
                  </a:lnTo>
                  <a:lnTo>
                    <a:pt x="96" y="188"/>
                  </a:lnTo>
                  <a:lnTo>
                    <a:pt x="98" y="196"/>
                  </a:lnTo>
                  <a:lnTo>
                    <a:pt x="100" y="202"/>
                  </a:lnTo>
                  <a:lnTo>
                    <a:pt x="102" y="206"/>
                  </a:lnTo>
                  <a:lnTo>
                    <a:pt x="108" y="212"/>
                  </a:lnTo>
                  <a:lnTo>
                    <a:pt x="108" y="212"/>
                  </a:lnTo>
                  <a:lnTo>
                    <a:pt x="120" y="222"/>
                  </a:lnTo>
                  <a:lnTo>
                    <a:pt x="136" y="230"/>
                  </a:lnTo>
                  <a:lnTo>
                    <a:pt x="158" y="234"/>
                  </a:lnTo>
                  <a:lnTo>
                    <a:pt x="180" y="236"/>
                  </a:lnTo>
                  <a:lnTo>
                    <a:pt x="180" y="236"/>
                  </a:lnTo>
                  <a:lnTo>
                    <a:pt x="202" y="234"/>
                  </a:lnTo>
                  <a:lnTo>
                    <a:pt x="224" y="230"/>
                  </a:lnTo>
                  <a:lnTo>
                    <a:pt x="240" y="222"/>
                  </a:lnTo>
                  <a:lnTo>
                    <a:pt x="252" y="212"/>
                  </a:lnTo>
                  <a:lnTo>
                    <a:pt x="252" y="212"/>
                  </a:lnTo>
                  <a:lnTo>
                    <a:pt x="258" y="206"/>
                  </a:lnTo>
                  <a:lnTo>
                    <a:pt x="260" y="202"/>
                  </a:lnTo>
                  <a:lnTo>
                    <a:pt x="262" y="196"/>
                  </a:lnTo>
                  <a:lnTo>
                    <a:pt x="264" y="188"/>
                  </a:lnTo>
                  <a:lnTo>
                    <a:pt x="264" y="188"/>
                  </a:lnTo>
                  <a:lnTo>
                    <a:pt x="262" y="186"/>
                  </a:lnTo>
                  <a:lnTo>
                    <a:pt x="262" y="186"/>
                  </a:lnTo>
                  <a:close/>
                  <a:moveTo>
                    <a:pt x="220" y="76"/>
                  </a:moveTo>
                  <a:lnTo>
                    <a:pt x="194" y="10"/>
                  </a:lnTo>
                  <a:lnTo>
                    <a:pt x="194" y="10"/>
                  </a:lnTo>
                  <a:lnTo>
                    <a:pt x="192" y="6"/>
                  </a:lnTo>
                  <a:lnTo>
                    <a:pt x="188" y="2"/>
                  </a:lnTo>
                  <a:lnTo>
                    <a:pt x="184" y="0"/>
                  </a:lnTo>
                  <a:lnTo>
                    <a:pt x="180" y="0"/>
                  </a:lnTo>
                  <a:lnTo>
                    <a:pt x="180" y="0"/>
                  </a:lnTo>
                  <a:lnTo>
                    <a:pt x="176" y="0"/>
                  </a:lnTo>
                  <a:lnTo>
                    <a:pt x="172" y="2"/>
                  </a:lnTo>
                  <a:lnTo>
                    <a:pt x="168" y="6"/>
                  </a:lnTo>
                  <a:lnTo>
                    <a:pt x="166" y="10"/>
                  </a:lnTo>
                  <a:lnTo>
                    <a:pt x="140" y="76"/>
                  </a:lnTo>
                  <a:lnTo>
                    <a:pt x="140" y="76"/>
                  </a:lnTo>
                  <a:lnTo>
                    <a:pt x="140" y="78"/>
                  </a:lnTo>
                  <a:lnTo>
                    <a:pt x="140" y="78"/>
                  </a:lnTo>
                  <a:lnTo>
                    <a:pt x="140" y="82"/>
                  </a:lnTo>
                  <a:lnTo>
                    <a:pt x="142" y="86"/>
                  </a:lnTo>
                  <a:lnTo>
                    <a:pt x="146" y="90"/>
                  </a:lnTo>
                  <a:lnTo>
                    <a:pt x="150" y="94"/>
                  </a:lnTo>
                  <a:lnTo>
                    <a:pt x="164" y="98"/>
                  </a:lnTo>
                  <a:lnTo>
                    <a:pt x="180" y="100"/>
                  </a:lnTo>
                  <a:lnTo>
                    <a:pt x="180" y="100"/>
                  </a:lnTo>
                  <a:lnTo>
                    <a:pt x="196" y="98"/>
                  </a:lnTo>
                  <a:lnTo>
                    <a:pt x="210" y="94"/>
                  </a:lnTo>
                  <a:lnTo>
                    <a:pt x="214" y="90"/>
                  </a:lnTo>
                  <a:lnTo>
                    <a:pt x="218" y="86"/>
                  </a:lnTo>
                  <a:lnTo>
                    <a:pt x="220" y="82"/>
                  </a:lnTo>
                  <a:lnTo>
                    <a:pt x="220" y="78"/>
                  </a:lnTo>
                  <a:lnTo>
                    <a:pt x="220" y="78"/>
                  </a:lnTo>
                  <a:lnTo>
                    <a:pt x="220" y="76"/>
                  </a:lnTo>
                  <a:lnTo>
                    <a:pt x="220" y="7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4850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p:cNvGraphicFramePr>
            <a:graphicFrameLocks/>
          </p:cNvGraphicFramePr>
          <p:nvPr>
            <p:extLst>
              <p:ext uri="{D42A27DB-BD31-4B8C-83A1-F6EECF244321}">
                <p14:modId xmlns:p14="http://schemas.microsoft.com/office/powerpoint/2010/main" val="2935528157"/>
              </p:ext>
            </p:extLst>
          </p:nvPr>
        </p:nvGraphicFramePr>
        <p:xfrm>
          <a:off x="76200" y="1131865"/>
          <a:ext cx="8991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626" name="Rectangle 1"/>
          <p:cNvSpPr>
            <a:spLocks noGrp="1" noChangeArrowheads="1"/>
          </p:cNvSpPr>
          <p:nvPr>
            <p:ph type="title"/>
          </p:nvPr>
        </p:nvSpPr>
        <p:spPr/>
        <p:txBody>
          <a:bodyPr/>
          <a:lstStyle/>
          <a:p>
            <a:pPr eaLnBrk="1" hangingPunct="1"/>
            <a:r>
              <a:rPr lang="en-US" altLang="en-US" sz="2800" dirty="0"/>
              <a:t>SAMM2 security practices </a:t>
            </a:r>
          </a:p>
        </p:txBody>
      </p:sp>
      <p:sp>
        <p:nvSpPr>
          <p:cNvPr id="26627" name="Rectangle 2"/>
          <p:cNvSpPr>
            <a:spLocks noGrp="1" noChangeArrowheads="1"/>
          </p:cNvSpPr>
          <p:nvPr>
            <p:ph idx="1"/>
          </p:nvPr>
        </p:nvSpPr>
        <p:spPr/>
        <p:txBody>
          <a:bodyPr anchor="t"/>
          <a:lstStyle/>
          <a:p>
            <a:pPr marL="637756" indent="-342900">
              <a:buFont typeface="Arial" panose="020B0604020202020204" pitchFamily="34" charset="0"/>
              <a:buChar char="•"/>
            </a:pPr>
            <a:r>
              <a:rPr lang="en-US" altLang="en-US" sz="2400" dirty="0"/>
              <a:t>Still 3 Security Practices per Business Function</a:t>
            </a:r>
          </a:p>
        </p:txBody>
      </p:sp>
    </p:spTree>
    <p:extLst>
      <p:ext uri="{BB962C8B-B14F-4D97-AF65-F5344CB8AC3E}">
        <p14:creationId xmlns:p14="http://schemas.microsoft.com/office/powerpoint/2010/main" val="1688574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itle 7"/>
          <p:cNvSpPr>
            <a:spLocks noGrp="1"/>
          </p:cNvSpPr>
          <p:nvPr>
            <p:ph type="title"/>
          </p:nvPr>
        </p:nvSpPr>
        <p:spPr>
          <a:xfrm>
            <a:off x="457200" y="0"/>
            <a:ext cx="8229600" cy="1143000"/>
          </a:xfrm>
        </p:spPr>
        <p:txBody>
          <a:bodyPr/>
          <a:lstStyle/>
          <a:p>
            <a:r>
              <a:rPr lang="en" dirty="0"/>
              <a:t>SAMM v2.0 Core Framework</a:t>
            </a:r>
            <a:endParaRPr lang="en-GB" dirty="0"/>
          </a:p>
        </p:txBody>
      </p:sp>
      <p:graphicFrame>
        <p:nvGraphicFramePr>
          <p:cNvPr id="332" name="Google Shape;332;p38"/>
          <p:cNvGraphicFramePr/>
          <p:nvPr>
            <p:extLst>
              <p:ext uri="{D42A27DB-BD31-4B8C-83A1-F6EECF244321}">
                <p14:modId xmlns:p14="http://schemas.microsoft.com/office/powerpoint/2010/main" val="2944560397"/>
              </p:ext>
            </p:extLst>
          </p:nvPr>
        </p:nvGraphicFramePr>
        <p:xfrm>
          <a:off x="269875" y="843305"/>
          <a:ext cx="8416925" cy="5997402"/>
        </p:xfrm>
        <a:graphic>
          <a:graphicData uri="http://schemas.openxmlformats.org/drawingml/2006/table">
            <a:tbl>
              <a:tblPr>
                <a:noFill/>
              </a:tblPr>
              <a:tblGrid>
                <a:gridCol w="2728800">
                  <a:extLst>
                    <a:ext uri="{9D8B030D-6E8A-4147-A177-3AD203B41FA5}">
                      <a16:colId xmlns:a16="http://schemas.microsoft.com/office/drawing/2014/main" xmlns="" val="20000"/>
                    </a:ext>
                  </a:extLst>
                </a:gridCol>
                <a:gridCol w="2738350">
                  <a:extLst>
                    <a:ext uri="{9D8B030D-6E8A-4147-A177-3AD203B41FA5}">
                      <a16:colId xmlns:a16="http://schemas.microsoft.com/office/drawing/2014/main" xmlns="" val="20001"/>
                    </a:ext>
                  </a:extLst>
                </a:gridCol>
                <a:gridCol w="2949775">
                  <a:extLst>
                    <a:ext uri="{9D8B030D-6E8A-4147-A177-3AD203B41FA5}">
                      <a16:colId xmlns:a16="http://schemas.microsoft.com/office/drawing/2014/main" xmlns="" val="20002"/>
                    </a:ext>
                  </a:extLst>
                </a:gridCol>
              </a:tblGrid>
              <a:tr h="237225">
                <a:tc gridSpan="3">
                  <a:txBody>
                    <a:bodyPr/>
                    <a:lstStyle/>
                    <a:p>
                      <a:pPr marL="0" lvl="0" indent="0" algn="ctr" rtl="0">
                        <a:lnSpc>
                          <a:spcPct val="115000"/>
                        </a:lnSpc>
                        <a:spcBef>
                          <a:spcPts val="0"/>
                        </a:spcBef>
                        <a:spcAft>
                          <a:spcPts val="0"/>
                        </a:spcAft>
                        <a:buNone/>
                      </a:pPr>
                      <a:r>
                        <a:rPr lang="en" sz="1100" b="1" dirty="0">
                          <a:solidFill>
                            <a:srgbClr val="FFFFFF"/>
                          </a:solidFill>
                        </a:rPr>
                        <a:t>Governance</a:t>
                      </a:r>
                      <a:endParaRPr sz="11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3290C4"/>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0"/>
                  </a:ext>
                </a:extLst>
              </a:tr>
              <a:tr h="200150">
                <a:tc>
                  <a:txBody>
                    <a:bodyPr/>
                    <a:lstStyle/>
                    <a:p>
                      <a:pPr marL="0" lvl="0" indent="0" algn="ctr" rtl="0">
                        <a:lnSpc>
                          <a:spcPct val="115000"/>
                        </a:lnSpc>
                        <a:spcBef>
                          <a:spcPts val="0"/>
                        </a:spcBef>
                        <a:spcAft>
                          <a:spcPts val="0"/>
                        </a:spcAft>
                        <a:buNone/>
                      </a:pPr>
                      <a:r>
                        <a:rPr lang="en" sz="1000" dirty="0"/>
                        <a:t>Strategy &amp; Metrics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Create and Promote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Measure and Improve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1"/>
                  </a:ext>
                </a:extLst>
              </a:tr>
              <a:tr h="200150">
                <a:tc>
                  <a:txBody>
                    <a:bodyPr/>
                    <a:lstStyle/>
                    <a:p>
                      <a:pPr marL="0" lvl="0" indent="0" algn="ctr" rtl="0">
                        <a:lnSpc>
                          <a:spcPct val="115000"/>
                        </a:lnSpc>
                        <a:spcBef>
                          <a:spcPts val="0"/>
                        </a:spcBef>
                        <a:spcAft>
                          <a:spcPts val="0"/>
                        </a:spcAft>
                        <a:buNone/>
                      </a:pPr>
                      <a:r>
                        <a:rPr lang="en" sz="1000" dirty="0"/>
                        <a:t>Policy &amp; Compliance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Policy and Standards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Compliance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2"/>
                  </a:ext>
                </a:extLst>
              </a:tr>
              <a:tr h="200150">
                <a:tc>
                  <a:txBody>
                    <a:bodyPr/>
                    <a:lstStyle/>
                    <a:p>
                      <a:pPr marL="0" lvl="0" indent="0" algn="ctr" rtl="0">
                        <a:lnSpc>
                          <a:spcPct val="115000"/>
                        </a:lnSpc>
                        <a:spcBef>
                          <a:spcPts val="0"/>
                        </a:spcBef>
                        <a:spcAft>
                          <a:spcPts val="0"/>
                        </a:spcAft>
                        <a:buNone/>
                      </a:pPr>
                      <a:r>
                        <a:rPr lang="en" sz="1000" dirty="0"/>
                        <a:t>Education &amp; Guidance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Training and Awareness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Organization and Culture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3"/>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Design</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B7572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4"/>
                  </a:ext>
                </a:extLst>
              </a:tr>
              <a:tr h="200150">
                <a:tc>
                  <a:txBody>
                    <a:bodyPr/>
                    <a:lstStyle/>
                    <a:p>
                      <a:pPr marL="0" lvl="0" indent="0" algn="ctr" rtl="0">
                        <a:lnSpc>
                          <a:spcPct val="115000"/>
                        </a:lnSpc>
                        <a:spcBef>
                          <a:spcPts val="0"/>
                        </a:spcBef>
                        <a:spcAft>
                          <a:spcPts val="0"/>
                        </a:spcAft>
                        <a:buNone/>
                      </a:pPr>
                      <a:r>
                        <a:rPr lang="en" sz="1000" dirty="0"/>
                        <a:t>Threat Assessment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Application Risk Profile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a:t>Threat Modeling</a:t>
                      </a:r>
                      <a:endParaRPr sz="1050" b="1"/>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5"/>
                  </a:ext>
                </a:extLst>
              </a:tr>
              <a:tr h="200150">
                <a:tc>
                  <a:txBody>
                    <a:bodyPr/>
                    <a:lstStyle/>
                    <a:p>
                      <a:pPr marL="0" lvl="0" indent="0" algn="ctr" rtl="0">
                        <a:lnSpc>
                          <a:spcPct val="115000"/>
                        </a:lnSpc>
                        <a:spcBef>
                          <a:spcPts val="0"/>
                        </a:spcBef>
                        <a:spcAft>
                          <a:spcPts val="0"/>
                        </a:spcAft>
                        <a:buNone/>
                      </a:pPr>
                      <a:r>
                        <a:rPr lang="en" sz="1000" dirty="0"/>
                        <a:t>Security Requirements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Software Requirements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Supplier Security</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6"/>
                  </a:ext>
                </a:extLst>
              </a:tr>
              <a:tr h="200150">
                <a:tc>
                  <a:txBody>
                    <a:bodyPr/>
                    <a:lstStyle/>
                    <a:p>
                      <a:pPr marL="0" lvl="0" indent="0" algn="ctr" rtl="0">
                        <a:lnSpc>
                          <a:spcPct val="115000"/>
                        </a:lnSpc>
                        <a:spcBef>
                          <a:spcPts val="0"/>
                        </a:spcBef>
                        <a:spcAft>
                          <a:spcPts val="0"/>
                        </a:spcAft>
                        <a:buNone/>
                      </a:pPr>
                      <a:r>
                        <a:rPr lang="en" sz="1000" dirty="0"/>
                        <a:t>Secure Architecture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Architecture Design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Technology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7"/>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Implementation</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BDBF1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8"/>
                  </a:ext>
                </a:extLst>
              </a:tr>
              <a:tr h="200150">
                <a:tc>
                  <a:txBody>
                    <a:bodyPr/>
                    <a:lstStyle/>
                    <a:p>
                      <a:pPr marL="0" lvl="0" indent="0" algn="ctr" rtl="0">
                        <a:lnSpc>
                          <a:spcPct val="115000"/>
                        </a:lnSpc>
                        <a:spcBef>
                          <a:spcPts val="0"/>
                        </a:spcBef>
                        <a:spcAft>
                          <a:spcPts val="0"/>
                        </a:spcAft>
                        <a:buNone/>
                      </a:pPr>
                      <a:r>
                        <a:rPr lang="en" sz="1000" dirty="0"/>
                        <a:t>Secure Build</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Build Process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Software Dependencies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9"/>
                  </a:ext>
                </a:extLst>
              </a:tr>
              <a:tr h="200150">
                <a:tc>
                  <a:txBody>
                    <a:bodyPr/>
                    <a:lstStyle/>
                    <a:p>
                      <a:pPr marL="0" lvl="0" indent="0" algn="ctr" rtl="0">
                        <a:lnSpc>
                          <a:spcPct val="115000"/>
                        </a:lnSpc>
                        <a:spcBef>
                          <a:spcPts val="0"/>
                        </a:spcBef>
                        <a:spcAft>
                          <a:spcPts val="0"/>
                        </a:spcAft>
                        <a:buNone/>
                      </a:pPr>
                      <a:r>
                        <a:rPr lang="en" sz="1000" dirty="0"/>
                        <a:t>Secure Deployment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Deployment Process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Secret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0"/>
                  </a:ext>
                </a:extLst>
              </a:tr>
              <a:tr h="200150">
                <a:tc>
                  <a:txBody>
                    <a:bodyPr/>
                    <a:lstStyle/>
                    <a:p>
                      <a:pPr marL="0" lvl="0" indent="0" algn="ctr" rtl="0">
                        <a:lnSpc>
                          <a:spcPct val="115000"/>
                        </a:lnSpc>
                        <a:spcBef>
                          <a:spcPts val="0"/>
                        </a:spcBef>
                        <a:spcAft>
                          <a:spcPts val="0"/>
                        </a:spcAft>
                        <a:buNone/>
                      </a:pPr>
                      <a:r>
                        <a:rPr lang="en" sz="1000" dirty="0"/>
                        <a:t>Defect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a:t>Defect Tracking (Flaws/Bugs/Process)</a:t>
                      </a:r>
                      <a:endParaRPr sz="1050" b="1"/>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Metrics and Feedback/Learning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1"/>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Verification</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37793E"/>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12"/>
                  </a:ext>
                </a:extLst>
              </a:tr>
              <a:tr h="200150">
                <a:tc>
                  <a:txBody>
                    <a:bodyPr/>
                    <a:lstStyle/>
                    <a:p>
                      <a:pPr marL="0" lvl="0" indent="0" algn="ctr" rtl="0">
                        <a:lnSpc>
                          <a:spcPct val="115000"/>
                        </a:lnSpc>
                        <a:spcBef>
                          <a:spcPts val="0"/>
                        </a:spcBef>
                        <a:spcAft>
                          <a:spcPts val="0"/>
                        </a:spcAft>
                        <a:buNone/>
                      </a:pPr>
                      <a:r>
                        <a:rPr lang="en" sz="1000" dirty="0"/>
                        <a:t>Architecture Assessment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Architecture Validation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Architecture Compliance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solidFill>
                      <a:schemeClr val="bg1"/>
                    </a:solidFill>
                  </a:tcPr>
                </a:tc>
                <a:extLst>
                  <a:ext uri="{0D108BD9-81ED-4DB2-BD59-A6C34878D82A}">
                    <a16:rowId xmlns:a16="http://schemas.microsoft.com/office/drawing/2014/main" xmlns="" val="10013"/>
                  </a:ext>
                </a:extLst>
              </a:tr>
              <a:tr h="200150">
                <a:tc>
                  <a:txBody>
                    <a:bodyPr/>
                    <a:lstStyle/>
                    <a:p>
                      <a:pPr marL="0" lvl="0" indent="0" algn="ctr" rtl="0">
                        <a:lnSpc>
                          <a:spcPct val="115000"/>
                        </a:lnSpc>
                        <a:spcBef>
                          <a:spcPts val="0"/>
                        </a:spcBef>
                        <a:spcAft>
                          <a:spcPts val="0"/>
                        </a:spcAft>
                        <a:buNone/>
                      </a:pPr>
                      <a:r>
                        <a:rPr lang="en" sz="1000" b="1" dirty="0"/>
                        <a:t>Requirements Testing</a:t>
                      </a:r>
                      <a:endParaRPr sz="100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Control Verification</a:t>
                      </a:r>
                      <a:endParaRPr sz="105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Misuse/Abuse Testing</a:t>
                      </a:r>
                      <a:endParaRPr sz="105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solidFill>
                      <a:schemeClr val="bg1"/>
                    </a:solidFill>
                  </a:tcPr>
                </a:tc>
                <a:extLst>
                  <a:ext uri="{0D108BD9-81ED-4DB2-BD59-A6C34878D82A}">
                    <a16:rowId xmlns:a16="http://schemas.microsoft.com/office/drawing/2014/main" xmlns="" val="10014"/>
                  </a:ext>
                </a:extLst>
              </a:tr>
              <a:tr h="200150">
                <a:tc>
                  <a:txBody>
                    <a:bodyPr/>
                    <a:lstStyle/>
                    <a:p>
                      <a:pPr marL="0" lvl="0" indent="0" algn="ctr" rtl="0">
                        <a:lnSpc>
                          <a:spcPct val="115000"/>
                        </a:lnSpc>
                        <a:spcBef>
                          <a:spcPts val="0"/>
                        </a:spcBef>
                        <a:spcAft>
                          <a:spcPts val="0"/>
                        </a:spcAft>
                        <a:buNone/>
                      </a:pPr>
                      <a:r>
                        <a:rPr lang="en" sz="1000" dirty="0"/>
                        <a:t>Security Testing</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a:t>Scalable Baseline</a:t>
                      </a:r>
                      <a:endParaRPr sz="1050" b="1"/>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Deep Understanding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5"/>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Operations</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791F1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16"/>
                  </a:ext>
                </a:extLst>
              </a:tr>
              <a:tr h="200150">
                <a:tc>
                  <a:txBody>
                    <a:bodyPr/>
                    <a:lstStyle/>
                    <a:p>
                      <a:pPr marL="0" lvl="0" indent="0" algn="ctr" rtl="0">
                        <a:lnSpc>
                          <a:spcPct val="115000"/>
                        </a:lnSpc>
                        <a:spcBef>
                          <a:spcPts val="0"/>
                        </a:spcBef>
                        <a:spcAft>
                          <a:spcPts val="0"/>
                        </a:spcAft>
                        <a:buNone/>
                      </a:pPr>
                      <a:r>
                        <a:rPr lang="en" sz="1000" dirty="0"/>
                        <a:t>Incident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Incident Detection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Incident Response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7"/>
                  </a:ext>
                </a:extLst>
              </a:tr>
              <a:tr h="200150">
                <a:tc>
                  <a:txBody>
                    <a:bodyPr/>
                    <a:lstStyle/>
                    <a:p>
                      <a:pPr marL="0" lvl="0" indent="0" algn="ctr" rtl="0">
                        <a:lnSpc>
                          <a:spcPct val="115000"/>
                        </a:lnSpc>
                        <a:spcBef>
                          <a:spcPts val="0"/>
                        </a:spcBef>
                        <a:spcAft>
                          <a:spcPts val="0"/>
                        </a:spcAft>
                        <a:buNone/>
                      </a:pPr>
                      <a:r>
                        <a:rPr lang="en" sz="1000" dirty="0"/>
                        <a:t>Environment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Configuration Hardening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Patching and Updating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8"/>
                  </a:ext>
                </a:extLst>
              </a:tr>
              <a:tr h="302075">
                <a:tc>
                  <a:txBody>
                    <a:bodyPr/>
                    <a:lstStyle/>
                    <a:p>
                      <a:pPr marL="0" lvl="0" indent="0" algn="ctr" rtl="0">
                        <a:lnSpc>
                          <a:spcPct val="115000"/>
                        </a:lnSpc>
                        <a:spcBef>
                          <a:spcPts val="0"/>
                        </a:spcBef>
                        <a:spcAft>
                          <a:spcPts val="0"/>
                        </a:spcAft>
                        <a:buNone/>
                      </a:pPr>
                      <a:r>
                        <a:rPr lang="en" sz="1000" dirty="0"/>
                        <a:t>Operational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Data Protection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System decommissioning / Legacy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val="127206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5" name="Title 4"/>
          <p:cNvSpPr>
            <a:spLocks noGrp="1"/>
          </p:cNvSpPr>
          <p:nvPr>
            <p:ph type="title"/>
          </p:nvPr>
        </p:nvSpPr>
        <p:spPr/>
        <p:txBody>
          <a:bodyPr/>
          <a:lstStyle/>
          <a:p>
            <a:r>
              <a:rPr lang="nl-BE" sz="2800" dirty="0"/>
              <a:t>SAMM2 security </a:t>
            </a:r>
            <a:r>
              <a:rPr lang="nl-BE" sz="2800" dirty="0" err="1"/>
              <a:t>practice</a:t>
            </a:r>
            <a:r>
              <a:rPr lang="nl-BE" sz="2800" dirty="0"/>
              <a:t> </a:t>
            </a:r>
            <a:r>
              <a:rPr lang="nl-BE" sz="2800" dirty="0" err="1"/>
              <a:t>structure</a:t>
            </a:r>
            <a:r>
              <a:rPr lang="nl-BE" sz="2800" dirty="0"/>
              <a:t/>
            </a:r>
            <a:br>
              <a:rPr lang="nl-BE" sz="2800" dirty="0"/>
            </a:br>
            <a:r>
              <a:rPr lang="nl-BE" sz="2800" dirty="0" err="1"/>
              <a:t>Requirements</a:t>
            </a:r>
            <a:r>
              <a:rPr lang="nl-BE" sz="2800" dirty="0"/>
              <a:t> </a:t>
            </a:r>
            <a:r>
              <a:rPr lang="nl-BE" sz="2800" dirty="0" err="1"/>
              <a:t>Testing</a:t>
            </a:r>
            <a:endParaRPr lang="nl-BE" sz="2800" dirty="0"/>
          </a:p>
        </p:txBody>
      </p:sp>
      <p:sp>
        <p:nvSpPr>
          <p:cNvPr id="338" name="Google Shape;338;p39"/>
          <p:cNvSpPr/>
          <p:nvPr/>
        </p:nvSpPr>
        <p:spPr>
          <a:xfrm>
            <a:off x="349581" y="3083047"/>
            <a:ext cx="589577" cy="13218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39" name="Google Shape;339;p39"/>
          <p:cNvSpPr txBox="1"/>
          <p:nvPr/>
        </p:nvSpPr>
        <p:spPr>
          <a:xfrm>
            <a:off x="0" y="2554346"/>
            <a:ext cx="1288739" cy="438600"/>
          </a:xfrm>
          <a:prstGeom prst="rect">
            <a:avLst/>
          </a:prstGeom>
          <a:noFill/>
          <a:ln>
            <a:noFill/>
          </a:ln>
        </p:spPr>
        <p:txBody>
          <a:bodyPr spcFirstLastPara="1" wrap="square" lIns="68575" tIns="34275" rIns="68575" bIns="34275" anchor="t" anchorCtr="0">
            <a:noAutofit/>
          </a:bodyPr>
          <a:lstStyle/>
          <a:p>
            <a:pPr algn="ctr"/>
            <a:r>
              <a:rPr lang="en" sz="2000" b="1" dirty="0">
                <a:solidFill>
                  <a:srgbClr val="004685"/>
                </a:solidFill>
                <a:latin typeface="Calibri"/>
                <a:ea typeface="Calibri"/>
                <a:cs typeface="Calibri"/>
                <a:sym typeface="Calibri"/>
              </a:rPr>
              <a:t>Maturity</a:t>
            </a:r>
            <a:endParaRPr sz="2000" dirty="0"/>
          </a:p>
        </p:txBody>
      </p:sp>
      <p:sp>
        <p:nvSpPr>
          <p:cNvPr id="340" name="Google Shape;340;p39"/>
          <p:cNvSpPr txBox="1"/>
          <p:nvPr/>
        </p:nvSpPr>
        <p:spPr>
          <a:xfrm>
            <a:off x="7989283" y="2481571"/>
            <a:ext cx="1243404" cy="584150"/>
          </a:xfrm>
          <a:prstGeom prst="rect">
            <a:avLst/>
          </a:prstGeom>
          <a:noFill/>
          <a:ln>
            <a:noFill/>
          </a:ln>
        </p:spPr>
        <p:txBody>
          <a:bodyPr spcFirstLastPara="1" wrap="square" lIns="68575" tIns="34275" rIns="68575" bIns="34275" anchor="t" anchorCtr="0">
            <a:noAutofit/>
          </a:bodyPr>
          <a:lstStyle/>
          <a:p>
            <a:r>
              <a:rPr lang="en" sz="2000" b="1" dirty="0">
                <a:solidFill>
                  <a:srgbClr val="004685"/>
                </a:solidFill>
                <a:latin typeface="Calibri"/>
                <a:ea typeface="Calibri"/>
                <a:cs typeface="Calibri"/>
                <a:sym typeface="Calibri"/>
              </a:rPr>
              <a:t>Activities</a:t>
            </a:r>
            <a:endParaRPr sz="2000" dirty="0"/>
          </a:p>
        </p:txBody>
      </p:sp>
      <p:sp>
        <p:nvSpPr>
          <p:cNvPr id="341" name="Google Shape;341;p39"/>
          <p:cNvSpPr/>
          <p:nvPr/>
        </p:nvSpPr>
        <p:spPr>
          <a:xfrm rot="5400000">
            <a:off x="7967231" y="2737877"/>
            <a:ext cx="517025" cy="69034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2" name="Google Shape;342;p39"/>
          <p:cNvSpPr/>
          <p:nvPr/>
        </p:nvSpPr>
        <p:spPr>
          <a:xfrm rot="5400000">
            <a:off x="7987351" y="3859288"/>
            <a:ext cx="483862" cy="697416"/>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3" name="Google Shape;343;p39"/>
          <p:cNvSpPr/>
          <p:nvPr/>
        </p:nvSpPr>
        <p:spPr>
          <a:xfrm rot="5400000">
            <a:off x="8034771" y="4943324"/>
            <a:ext cx="445105" cy="707322"/>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9"/>
          <p:cNvSpPr txBox="1"/>
          <p:nvPr/>
        </p:nvSpPr>
        <p:spPr>
          <a:xfrm>
            <a:off x="5657505" y="1230612"/>
            <a:ext cx="1066158" cy="438600"/>
          </a:xfrm>
          <a:prstGeom prst="rect">
            <a:avLst/>
          </a:prstGeom>
          <a:noFill/>
          <a:ln>
            <a:noFill/>
          </a:ln>
        </p:spPr>
        <p:txBody>
          <a:bodyPr spcFirstLastPara="1" wrap="square" lIns="68575" tIns="34275" rIns="68575" bIns="34275" anchor="t" anchorCtr="0">
            <a:noAutofit/>
          </a:bodyPr>
          <a:lstStyle/>
          <a:p>
            <a:pPr algn="ctr"/>
            <a:r>
              <a:rPr lang="en" sz="2000" b="1" dirty="0">
                <a:solidFill>
                  <a:srgbClr val="004685"/>
                </a:solidFill>
                <a:latin typeface="Calibri"/>
                <a:ea typeface="Calibri"/>
                <a:cs typeface="Calibri"/>
                <a:sym typeface="Calibri"/>
              </a:rPr>
              <a:t>Streams</a:t>
            </a:r>
            <a:endParaRPr sz="2000" dirty="0"/>
          </a:p>
        </p:txBody>
      </p:sp>
      <p:graphicFrame>
        <p:nvGraphicFramePr>
          <p:cNvPr id="345" name="Google Shape;345;p39"/>
          <p:cNvGraphicFramePr/>
          <p:nvPr>
            <p:extLst>
              <p:ext uri="{D42A27DB-BD31-4B8C-83A1-F6EECF244321}">
                <p14:modId xmlns:p14="http://schemas.microsoft.com/office/powerpoint/2010/main" val="1983447061"/>
              </p:ext>
            </p:extLst>
          </p:nvPr>
        </p:nvGraphicFramePr>
        <p:xfrm>
          <a:off x="1288739" y="1957167"/>
          <a:ext cx="6587424" cy="3815976"/>
        </p:xfrm>
        <a:graphic>
          <a:graphicData uri="http://schemas.openxmlformats.org/drawingml/2006/table">
            <a:tbl>
              <a:tblPr>
                <a:noFill/>
              </a:tblPr>
              <a:tblGrid>
                <a:gridCol w="2947037">
                  <a:extLst>
                    <a:ext uri="{9D8B030D-6E8A-4147-A177-3AD203B41FA5}">
                      <a16:colId xmlns:a16="http://schemas.microsoft.com/office/drawing/2014/main" xmlns="" val="20000"/>
                    </a:ext>
                  </a:extLst>
                </a:gridCol>
                <a:gridCol w="1755121">
                  <a:extLst>
                    <a:ext uri="{9D8B030D-6E8A-4147-A177-3AD203B41FA5}">
                      <a16:colId xmlns:a16="http://schemas.microsoft.com/office/drawing/2014/main" xmlns="" val="20001"/>
                    </a:ext>
                  </a:extLst>
                </a:gridCol>
                <a:gridCol w="1885266">
                  <a:extLst>
                    <a:ext uri="{9D8B030D-6E8A-4147-A177-3AD203B41FA5}">
                      <a16:colId xmlns:a16="http://schemas.microsoft.com/office/drawing/2014/main" xmlns="" val="20002"/>
                    </a:ext>
                  </a:extLst>
                </a:gridCol>
              </a:tblGrid>
              <a:tr h="380950">
                <a:tc>
                  <a:txBody>
                    <a:bodyPr/>
                    <a:lstStyle/>
                    <a:p>
                      <a:pPr marL="0" lvl="0" indent="0" algn="l" rtl="0">
                        <a:spcBef>
                          <a:spcPts val="0"/>
                        </a:spcBef>
                        <a:spcAft>
                          <a:spcPts val="0"/>
                        </a:spcAft>
                        <a:buNone/>
                      </a:pPr>
                      <a:endParaRPr sz="2400" dirty="0"/>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800" b="1" dirty="0"/>
                        <a:t>A: Control Verification</a:t>
                      </a:r>
                      <a:endParaRPr sz="18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800" b="1" dirty="0"/>
                        <a:t>B: Misuse /Abuse Testing</a:t>
                      </a:r>
                      <a:endParaRPr sz="18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88400">
                <a:tc>
                  <a:txBody>
                    <a:bodyPr/>
                    <a:lstStyle/>
                    <a:p>
                      <a:pPr marL="0" lvl="0" indent="0" algn="l" rtl="0">
                        <a:lnSpc>
                          <a:spcPct val="115000"/>
                        </a:lnSpc>
                        <a:spcBef>
                          <a:spcPts val="0"/>
                        </a:spcBef>
                        <a:spcAft>
                          <a:spcPts val="0"/>
                        </a:spcAft>
                        <a:buNone/>
                      </a:pPr>
                      <a:r>
                        <a:rPr lang="en" sz="1400" b="1" i="1" dirty="0"/>
                        <a:t>Level 1</a:t>
                      </a:r>
                      <a:r>
                        <a:rPr lang="en" sz="1400" i="1" dirty="0"/>
                        <a:t> - </a:t>
                      </a:r>
                      <a:r>
                        <a:rPr lang="en" sz="1400" b="1" i="1" dirty="0"/>
                        <a:t>Opportunistically</a:t>
                      </a:r>
                      <a:r>
                        <a:rPr lang="en" sz="1400" i="1" dirty="0"/>
                        <a:t> find </a:t>
                      </a:r>
                      <a:r>
                        <a:rPr lang="en" sz="1400" b="1" i="1" dirty="0"/>
                        <a:t>basic</a:t>
                      </a:r>
                      <a:r>
                        <a:rPr lang="en" sz="1400" i="1" dirty="0"/>
                        <a:t> vulnerabilities and other security issues.</a:t>
                      </a:r>
                      <a:endParaRPr sz="1400" i="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400" i="0" dirty="0"/>
                        <a:t>Test for standard security controls</a:t>
                      </a:r>
                      <a:endParaRPr sz="1400" i="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400" i="0"/>
                        <a:t>Perform security fuzzing testing</a:t>
                      </a:r>
                      <a:endParaRPr sz="1400" i="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836775">
                <a:tc>
                  <a:txBody>
                    <a:bodyPr/>
                    <a:lstStyle/>
                    <a:p>
                      <a:pPr marL="0" lvl="0" indent="0" algn="l" rtl="0">
                        <a:lnSpc>
                          <a:spcPct val="115000"/>
                        </a:lnSpc>
                        <a:spcBef>
                          <a:spcPts val="0"/>
                        </a:spcBef>
                        <a:spcAft>
                          <a:spcPts val="0"/>
                        </a:spcAft>
                        <a:buNone/>
                      </a:pPr>
                      <a:r>
                        <a:rPr lang="en" sz="1400" b="1" i="1" dirty="0"/>
                        <a:t>Level 2</a:t>
                      </a:r>
                      <a:r>
                        <a:rPr lang="en" sz="1400" i="1" dirty="0"/>
                        <a:t> - Perform</a:t>
                      </a:r>
                      <a:r>
                        <a:rPr lang="en" sz="1400" b="1" i="1" dirty="0"/>
                        <a:t> implementation review</a:t>
                      </a:r>
                      <a:r>
                        <a:rPr lang="en" sz="1400" i="1" dirty="0"/>
                        <a:t> to discover </a:t>
                      </a:r>
                      <a:r>
                        <a:rPr lang="en" sz="1400" b="1" i="1" dirty="0"/>
                        <a:t>application-specific risks </a:t>
                      </a:r>
                      <a:r>
                        <a:rPr lang="en" sz="1400" i="1" dirty="0"/>
                        <a:t>against the security requirements.</a:t>
                      </a:r>
                      <a:endParaRPr sz="1400" i="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400" i="0" dirty="0"/>
                        <a:t>Derive test cases from known security requirements</a:t>
                      </a:r>
                      <a:endParaRPr sz="1400" i="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400" i="0" dirty="0"/>
                        <a:t>Create and test abuse cases and business logic flaw test</a:t>
                      </a:r>
                      <a:endParaRPr sz="1400" i="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88400">
                <a:tc>
                  <a:txBody>
                    <a:bodyPr/>
                    <a:lstStyle/>
                    <a:p>
                      <a:pPr marL="0" lvl="0" indent="0" algn="l" rtl="0">
                        <a:lnSpc>
                          <a:spcPct val="115000"/>
                        </a:lnSpc>
                        <a:spcBef>
                          <a:spcPts val="0"/>
                        </a:spcBef>
                        <a:spcAft>
                          <a:spcPts val="0"/>
                        </a:spcAft>
                        <a:buNone/>
                      </a:pPr>
                      <a:r>
                        <a:rPr lang="en" sz="1400" b="1" i="1" dirty="0"/>
                        <a:t>Level 3</a:t>
                      </a:r>
                      <a:r>
                        <a:rPr lang="en" sz="1400" i="1" dirty="0"/>
                        <a:t> - </a:t>
                      </a:r>
                      <a:r>
                        <a:rPr lang="en" sz="1400" b="1" i="1" dirty="0"/>
                        <a:t>Maintain</a:t>
                      </a:r>
                      <a:r>
                        <a:rPr lang="en" sz="1400" i="1" dirty="0"/>
                        <a:t> the application security level after bug fixes, changes or during maintenance</a:t>
                      </a:r>
                      <a:endParaRPr sz="1400" i="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400" i="0"/>
                        <a:t>Perform regression testing (with security unit tests)</a:t>
                      </a:r>
                      <a:endParaRPr sz="1400" i="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15000"/>
                        </a:lnSpc>
                        <a:spcBef>
                          <a:spcPts val="0"/>
                        </a:spcBef>
                        <a:spcAft>
                          <a:spcPts val="0"/>
                        </a:spcAft>
                        <a:buNone/>
                      </a:pPr>
                      <a:r>
                        <a:rPr lang="en" sz="1400" i="0" dirty="0"/>
                        <a:t>Denial of service and security stress testing</a:t>
                      </a:r>
                      <a:endParaRPr sz="1400" i="0"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346" name="Google Shape;346;p39"/>
          <p:cNvSpPr/>
          <p:nvPr/>
        </p:nvSpPr>
        <p:spPr>
          <a:xfrm>
            <a:off x="4923461" y="1275271"/>
            <a:ext cx="322213" cy="5889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7" name="Google Shape;347;p39"/>
          <p:cNvSpPr/>
          <p:nvPr/>
        </p:nvSpPr>
        <p:spPr>
          <a:xfrm>
            <a:off x="7119111" y="1275271"/>
            <a:ext cx="322213" cy="5889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14256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0"/>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indent="0">
              <a:lnSpc>
                <a:spcPct val="80000"/>
              </a:lnSpc>
              <a:spcBef>
                <a:spcPts val="0"/>
              </a:spcBef>
              <a:buSzPts val="1900"/>
              <a:buNone/>
            </a:pPr>
            <a:r>
              <a:rPr lang="en" sz="1800" b="1" dirty="0"/>
              <a:t>Strategy &amp; Metrics, Level 1</a:t>
            </a:r>
            <a:r>
              <a:rPr lang="en" sz="1800" dirty="0"/>
              <a:t>: </a:t>
            </a:r>
            <a:r>
              <a:rPr lang="en" sz="1800" i="1" dirty="0"/>
              <a:t>Is there a software security assurance program in place?</a:t>
            </a:r>
            <a:endParaRPr sz="1800" dirty="0"/>
          </a:p>
          <a:p>
            <a:pPr marL="0" indent="0">
              <a:lnSpc>
                <a:spcPct val="80000"/>
              </a:lnSpc>
              <a:spcBef>
                <a:spcPts val="800"/>
              </a:spcBef>
              <a:buSzPts val="1900"/>
              <a:buNone/>
            </a:pPr>
            <a:endParaRPr lang="en" sz="1800" dirty="0"/>
          </a:p>
          <a:p>
            <a:pPr marL="0" indent="0">
              <a:lnSpc>
                <a:spcPct val="80000"/>
              </a:lnSpc>
              <a:spcBef>
                <a:spcPts val="800"/>
              </a:spcBef>
              <a:buSzPts val="1900"/>
              <a:buNone/>
            </a:pPr>
            <a:r>
              <a:rPr lang="en" sz="1800" dirty="0"/>
              <a:t>Available Responses: </a:t>
            </a:r>
            <a:endParaRPr sz="1800" dirty="0"/>
          </a:p>
          <a:p>
            <a:pPr marL="520700" lvl="1" indent="-190500">
              <a:lnSpc>
                <a:spcPct val="80000"/>
              </a:lnSpc>
              <a:spcBef>
                <a:spcPts val="400"/>
              </a:spcBef>
              <a:buSzPts val="1800"/>
              <a:buChar char="•"/>
            </a:pPr>
            <a:r>
              <a:rPr lang="en" sz="2400" i="1" dirty="0"/>
              <a:t>No</a:t>
            </a:r>
            <a:endParaRPr sz="2400" i="1" dirty="0"/>
          </a:p>
          <a:p>
            <a:pPr marL="520700" lvl="1" indent="-190500">
              <a:lnSpc>
                <a:spcPct val="80000"/>
              </a:lnSpc>
              <a:spcBef>
                <a:spcPts val="400"/>
              </a:spcBef>
              <a:buSzPts val="1800"/>
              <a:buChar char="•"/>
            </a:pPr>
            <a:r>
              <a:rPr lang="en" sz="2400" i="1" dirty="0"/>
              <a:t>Yes, it‘s less than a year old</a:t>
            </a:r>
            <a:endParaRPr sz="2400" i="1" dirty="0"/>
          </a:p>
          <a:p>
            <a:pPr marL="520700" lvl="1" indent="-190500">
              <a:lnSpc>
                <a:spcPct val="80000"/>
              </a:lnSpc>
              <a:spcBef>
                <a:spcPts val="400"/>
              </a:spcBef>
              <a:buSzPts val="1800"/>
              <a:buChar char="•"/>
            </a:pPr>
            <a:r>
              <a:rPr lang="en" sz="2400" i="1" dirty="0"/>
              <a:t>Yes, it‘s a number of years old</a:t>
            </a:r>
            <a:endParaRPr sz="2400" i="1" dirty="0"/>
          </a:p>
          <a:p>
            <a:pPr marL="520700" lvl="1" indent="-190500">
              <a:lnSpc>
                <a:spcPct val="80000"/>
              </a:lnSpc>
              <a:spcBef>
                <a:spcPts val="400"/>
              </a:spcBef>
              <a:buSzPts val="1800"/>
              <a:buChar char="•"/>
            </a:pPr>
            <a:r>
              <a:rPr lang="en" sz="2400" i="1" dirty="0"/>
              <a:t>Yes, it‘s a pretty mature program</a:t>
            </a:r>
            <a:endParaRPr sz="2400" i="1" dirty="0"/>
          </a:p>
          <a:p>
            <a:pPr marL="0" indent="0">
              <a:lnSpc>
                <a:spcPct val="80000"/>
              </a:lnSpc>
              <a:spcBef>
                <a:spcPts val="800"/>
              </a:spcBef>
              <a:buSzPts val="1900"/>
              <a:buNone/>
            </a:pPr>
            <a:endParaRPr lang="en" sz="1800" dirty="0"/>
          </a:p>
          <a:p>
            <a:pPr marL="0" indent="0">
              <a:lnSpc>
                <a:spcPct val="80000"/>
              </a:lnSpc>
              <a:spcBef>
                <a:spcPts val="800"/>
              </a:spcBef>
              <a:buSzPts val="1900"/>
              <a:buNone/>
            </a:pPr>
            <a:r>
              <a:rPr lang="en" sz="1800" dirty="0"/>
              <a:t>But, what about…</a:t>
            </a:r>
            <a:endParaRPr sz="1800" dirty="0"/>
          </a:p>
          <a:p>
            <a:pPr marL="520700" lvl="1" indent="-190500">
              <a:lnSpc>
                <a:spcPct val="80000"/>
              </a:lnSpc>
              <a:spcBef>
                <a:spcPts val="400"/>
              </a:spcBef>
              <a:buSzPts val="1800"/>
              <a:buChar char="•"/>
            </a:pPr>
            <a:r>
              <a:rPr lang="en" sz="2400" dirty="0"/>
              <a:t>Quality of the program?</a:t>
            </a:r>
            <a:endParaRPr sz="2400" dirty="0"/>
          </a:p>
          <a:p>
            <a:pPr marL="520700" lvl="1" indent="-190500">
              <a:lnSpc>
                <a:spcPct val="80000"/>
              </a:lnSpc>
              <a:spcBef>
                <a:spcPts val="400"/>
              </a:spcBef>
              <a:buSzPts val="1800"/>
              <a:buChar char="•"/>
            </a:pPr>
            <a:r>
              <a:rPr lang="en" sz="2400" dirty="0"/>
              <a:t>Freshness of the program? Has it been reviewed/updated? </a:t>
            </a:r>
            <a:endParaRPr sz="2400" dirty="0"/>
          </a:p>
          <a:p>
            <a:pPr marL="520700" lvl="1" indent="-190500">
              <a:lnSpc>
                <a:spcPct val="80000"/>
              </a:lnSpc>
              <a:spcBef>
                <a:spcPts val="400"/>
              </a:spcBef>
              <a:buSzPts val="1800"/>
              <a:buChar char="•"/>
            </a:pPr>
            <a:r>
              <a:rPr lang="en" sz="2400" dirty="0"/>
              <a:t>How do you know the program is still relevant?</a:t>
            </a:r>
            <a:endParaRPr sz="2400" dirty="0"/>
          </a:p>
        </p:txBody>
      </p:sp>
      <p:sp>
        <p:nvSpPr>
          <p:cNvPr id="3" name="Title 2"/>
          <p:cNvSpPr>
            <a:spLocks noGrp="1"/>
          </p:cNvSpPr>
          <p:nvPr>
            <p:ph type="title"/>
          </p:nvPr>
        </p:nvSpPr>
        <p:spPr/>
        <p:txBody>
          <a:bodyPr/>
          <a:lstStyle/>
          <a:p>
            <a:r>
              <a:rPr lang="nl-BE" sz="2800" dirty="0"/>
              <a:t>Scoring in SAMM v1.5</a:t>
            </a:r>
          </a:p>
        </p:txBody>
      </p:sp>
    </p:spTree>
    <p:extLst>
      <p:ext uri="{BB962C8B-B14F-4D97-AF65-F5344CB8AC3E}">
        <p14:creationId xmlns:p14="http://schemas.microsoft.com/office/powerpoint/2010/main" val="411180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1" name="Google Shape;361;p41"/>
          <p:cNvPicPr preferRelativeResize="0"/>
          <p:nvPr/>
        </p:nvPicPr>
        <p:blipFill rotWithShape="1">
          <a:blip r:embed="rId3">
            <a:alphaModFix/>
          </a:blip>
          <a:srcRect/>
          <a:stretch/>
        </p:blipFill>
        <p:spPr>
          <a:xfrm>
            <a:off x="1174319" y="2385162"/>
            <a:ext cx="2901255" cy="2072581"/>
          </a:xfrm>
          <a:prstGeom prst="rect">
            <a:avLst/>
          </a:prstGeom>
          <a:noFill/>
          <a:ln>
            <a:noFill/>
          </a:ln>
        </p:spPr>
      </p:pic>
      <p:pic>
        <p:nvPicPr>
          <p:cNvPr id="363" name="Google Shape;363;p41"/>
          <p:cNvPicPr preferRelativeResize="0"/>
          <p:nvPr/>
        </p:nvPicPr>
        <p:blipFill rotWithShape="1">
          <a:blip r:embed="rId4">
            <a:alphaModFix/>
          </a:blip>
          <a:srcRect/>
          <a:stretch/>
        </p:blipFill>
        <p:spPr>
          <a:xfrm>
            <a:off x="4842459" y="2434202"/>
            <a:ext cx="2915543" cy="2072581"/>
          </a:xfrm>
          <a:prstGeom prst="rect">
            <a:avLst/>
          </a:prstGeom>
          <a:noFill/>
          <a:ln>
            <a:noFill/>
          </a:ln>
        </p:spPr>
      </p:pic>
      <p:sp>
        <p:nvSpPr>
          <p:cNvPr id="8" name="Google Shape;362;p41"/>
          <p:cNvSpPr txBox="1">
            <a:spLocks/>
          </p:cNvSpPr>
          <p:nvPr/>
        </p:nvSpPr>
        <p:spPr>
          <a:xfrm>
            <a:off x="1274315" y="1849856"/>
            <a:ext cx="3030537" cy="479425"/>
          </a:xfrm>
          <a:prstGeom prst="rect">
            <a:avLst/>
          </a:prstGeom>
          <a:noFill/>
          <a:ln>
            <a:noFill/>
          </a:ln>
        </p:spPr>
        <p:txBody>
          <a:bodyPr spcFirstLastPara="1" wrap="square" lIns="68575" tIns="34275" rIns="68575" bIns="34275" anchor="b"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0" indent="0" algn="ctr">
              <a:spcBef>
                <a:spcPts val="0"/>
              </a:spcBef>
              <a:buNone/>
            </a:pPr>
            <a:r>
              <a:rPr lang="nl-BE" sz="1600" b="1" dirty="0"/>
              <a:t>Coverage</a:t>
            </a:r>
          </a:p>
        </p:txBody>
      </p:sp>
      <p:sp>
        <p:nvSpPr>
          <p:cNvPr id="9" name="Google Shape;362;p41"/>
          <p:cNvSpPr txBox="1">
            <a:spLocks/>
          </p:cNvSpPr>
          <p:nvPr/>
        </p:nvSpPr>
        <p:spPr>
          <a:xfrm>
            <a:off x="1274315" y="4642189"/>
            <a:ext cx="3030537" cy="479425"/>
          </a:xfrm>
          <a:prstGeom prst="rect">
            <a:avLst/>
          </a:prstGeom>
          <a:noFill/>
          <a:ln>
            <a:noFill/>
          </a:ln>
        </p:spPr>
        <p:txBody>
          <a:bodyPr spcFirstLastPara="1" wrap="square" lIns="68575" tIns="34275" rIns="68575" bIns="34275" anchor="b"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0" indent="0" algn="ctr">
              <a:spcBef>
                <a:spcPts val="0"/>
              </a:spcBef>
              <a:buNone/>
            </a:pPr>
            <a:r>
              <a:rPr lang="nl-BE" sz="1600" b="1" i="1" dirty="0"/>
              <a:t>SAMM2:</a:t>
            </a:r>
            <a:br>
              <a:rPr lang="nl-BE" sz="1600" b="1" i="1" dirty="0"/>
            </a:br>
            <a:r>
              <a:rPr lang="nl-BE" sz="1600" b="1" i="1" dirty="0"/>
              <a:t>Questions</a:t>
            </a:r>
          </a:p>
        </p:txBody>
      </p:sp>
      <p:sp>
        <p:nvSpPr>
          <p:cNvPr id="10" name="Google Shape;362;p41"/>
          <p:cNvSpPr txBox="1">
            <a:spLocks/>
          </p:cNvSpPr>
          <p:nvPr/>
        </p:nvSpPr>
        <p:spPr>
          <a:xfrm>
            <a:off x="4842458" y="4640079"/>
            <a:ext cx="3030537" cy="479425"/>
          </a:xfrm>
          <a:prstGeom prst="rect">
            <a:avLst/>
          </a:prstGeom>
          <a:noFill/>
          <a:ln>
            <a:noFill/>
          </a:ln>
        </p:spPr>
        <p:txBody>
          <a:bodyPr spcFirstLastPara="1" wrap="square" lIns="68575" tIns="34275" rIns="68575" bIns="34275" anchor="b"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0" indent="0" algn="ctr">
              <a:spcBef>
                <a:spcPts val="0"/>
              </a:spcBef>
              <a:buNone/>
            </a:pPr>
            <a:r>
              <a:rPr lang="nl-BE" sz="1600" b="1" i="1" dirty="0"/>
              <a:t>SAMM2:</a:t>
            </a:r>
            <a:br>
              <a:rPr lang="nl-BE" sz="1600" b="1" i="1" dirty="0"/>
            </a:br>
            <a:r>
              <a:rPr lang="nl-BE" sz="1600" b="1" i="1" dirty="0"/>
              <a:t>Quality criteria (mandatory)</a:t>
            </a:r>
          </a:p>
        </p:txBody>
      </p:sp>
      <p:sp>
        <p:nvSpPr>
          <p:cNvPr id="3" name="Title 2"/>
          <p:cNvSpPr>
            <a:spLocks noGrp="1"/>
          </p:cNvSpPr>
          <p:nvPr>
            <p:ph type="title"/>
          </p:nvPr>
        </p:nvSpPr>
        <p:spPr/>
        <p:txBody>
          <a:bodyPr/>
          <a:lstStyle/>
          <a:p>
            <a:r>
              <a:rPr lang="nl-BE" sz="2800" dirty="0"/>
              <a:t>Multiple dimensions to consider</a:t>
            </a:r>
          </a:p>
        </p:txBody>
      </p:sp>
      <p:sp>
        <p:nvSpPr>
          <p:cNvPr id="15" name="Google Shape;362;p41"/>
          <p:cNvSpPr txBox="1">
            <a:spLocks/>
          </p:cNvSpPr>
          <p:nvPr/>
        </p:nvSpPr>
        <p:spPr>
          <a:xfrm>
            <a:off x="4842458" y="1905737"/>
            <a:ext cx="3030537" cy="479425"/>
          </a:xfrm>
          <a:prstGeom prst="rect">
            <a:avLst/>
          </a:prstGeom>
          <a:noFill/>
          <a:ln>
            <a:noFill/>
          </a:ln>
        </p:spPr>
        <p:txBody>
          <a:bodyPr spcFirstLastPara="1" wrap="square" lIns="68575" tIns="34275" rIns="68575" bIns="34275" anchor="b"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0" indent="0" algn="ctr">
              <a:spcBef>
                <a:spcPts val="0"/>
              </a:spcBef>
              <a:buNone/>
            </a:pPr>
            <a:r>
              <a:rPr lang="nl-BE" sz="1600" b="1" dirty="0"/>
              <a:t>Quality</a:t>
            </a:r>
          </a:p>
        </p:txBody>
      </p:sp>
    </p:spTree>
    <p:extLst>
      <p:ext uri="{BB962C8B-B14F-4D97-AF65-F5344CB8AC3E}">
        <p14:creationId xmlns:p14="http://schemas.microsoft.com/office/powerpoint/2010/main" val="233649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altLang="en-US" sz="2800" dirty="0"/>
              <a:t>SAMM2 assessments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0230"/>
            <a:ext cx="9144000" cy="307754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0" y="5265683"/>
            <a:ext cx="7513595" cy="584775"/>
          </a:xfrm>
          <a:prstGeom prst="rect">
            <a:avLst/>
          </a:prstGeom>
          <a:noFill/>
        </p:spPr>
        <p:txBody>
          <a:bodyPr wrap="none" rtlCol="0">
            <a:spAutoFit/>
          </a:bodyPr>
          <a:lstStyle/>
          <a:p>
            <a:r>
              <a:rPr lang="en-GB" sz="1600" dirty="0">
                <a:latin typeface="Calibri" panose="020F0502020204030204" pitchFamily="34" charset="0"/>
              </a:rPr>
              <a:t>SAMM2 Toolbox:</a:t>
            </a:r>
          </a:p>
          <a:p>
            <a:r>
              <a:rPr lang="en-GB" sz="1600" dirty="0">
                <a:latin typeface="Calibri" panose="020F0502020204030204" pitchFamily="34" charset="0"/>
              </a:rPr>
              <a:t>https://github.com/OWASP/samm/tree/master/Supporting%20Resources/v2.0/toolbox</a:t>
            </a:r>
          </a:p>
        </p:txBody>
      </p:sp>
    </p:spTree>
    <p:extLst>
      <p:ext uri="{BB962C8B-B14F-4D97-AF65-F5344CB8AC3E}">
        <p14:creationId xmlns:p14="http://schemas.microsoft.com/office/powerpoint/2010/main" val="92701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Sebastien Deleersnyder</a:t>
            </a:r>
          </a:p>
        </p:txBody>
      </p:sp>
      <p:sp>
        <p:nvSpPr>
          <p:cNvPr id="7" name="Text Placeholder 6"/>
          <p:cNvSpPr>
            <a:spLocks noGrp="1"/>
          </p:cNvSpPr>
          <p:nvPr>
            <p:ph type="body" idx="1"/>
          </p:nvPr>
        </p:nvSpPr>
        <p:spPr>
          <a:xfrm>
            <a:off x="2914650" y="2575218"/>
            <a:ext cx="5600700" cy="3263504"/>
          </a:xfrm>
        </p:spPr>
        <p:txBody>
          <a:bodyPr/>
          <a:lstStyle/>
          <a:p>
            <a:pPr marL="203200" indent="0">
              <a:buNone/>
            </a:pPr>
            <a:r>
              <a:rPr lang="en-US" sz="2400" dirty="0"/>
              <a:t>CEO Toreon</a:t>
            </a:r>
          </a:p>
          <a:p>
            <a:pPr marL="203200" indent="0">
              <a:buNone/>
            </a:pPr>
            <a:endParaRPr lang="en-US" sz="2400" dirty="0"/>
          </a:p>
          <a:p>
            <a:pPr marL="203200" indent="0">
              <a:buNone/>
            </a:pPr>
            <a:r>
              <a:rPr lang="en-US" sz="2400" dirty="0"/>
              <a:t>Belgian OWASP chapter founder</a:t>
            </a:r>
          </a:p>
          <a:p>
            <a:pPr marL="203200" indent="0">
              <a:buNone/>
            </a:pPr>
            <a:r>
              <a:rPr lang="en-US" sz="2400" dirty="0"/>
              <a:t>SAMM project co-leader</a:t>
            </a:r>
          </a:p>
          <a:p>
            <a:pPr marL="139700" indent="0">
              <a:buNone/>
            </a:pPr>
            <a:endParaRPr lang="en-GB" sz="2400" dirty="0"/>
          </a:p>
        </p:txBody>
      </p:sp>
      <p:pic>
        <p:nvPicPr>
          <p:cNvPr id="3" name="Picture 2" descr="A person wearing a suit and tie smiling at the camera&#10;&#10;Description automatically generated">
            <a:extLst>
              <a:ext uri="{FF2B5EF4-FFF2-40B4-BE49-F238E27FC236}">
                <a16:creationId xmlns:a16="http://schemas.microsoft.com/office/drawing/2014/main" xmlns="" id="{7F52573D-7CD8-F64C-A651-FBAF1225B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2490108"/>
            <a:ext cx="1877785" cy="1877785"/>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623541" y="5440364"/>
            <a:ext cx="5476469"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800" dirty="0">
                <a:latin typeface="Calibri" panose="020F0502020204030204" pitchFamily="34" charset="0"/>
              </a:rPr>
              <a:t>Subscribe to our Threat Modeling Insider newsletter</a:t>
            </a:r>
          </a:p>
          <a:p>
            <a:r>
              <a:rPr lang="en-US" sz="1800" dirty="0">
                <a:latin typeface="Calibri" panose="020F0502020204030204" pitchFamily="34" charset="0"/>
              </a:rPr>
              <a:t>Guest articles, curated articles, white papers, tips …</a:t>
            </a:r>
          </a:p>
          <a:p>
            <a:r>
              <a:rPr lang="en-US" sz="1800" dirty="0">
                <a:latin typeface="Calibri" panose="020F0502020204030204" pitchFamily="34" charset="0"/>
                <a:hlinkClick r:id="rId4"/>
              </a:rPr>
              <a:t>http://eepurl.com/ghAr8b</a:t>
            </a:r>
            <a:r>
              <a:rPr lang="en-US" sz="1800" dirty="0">
                <a:latin typeface="Calibri" panose="020F0502020204030204" pitchFamily="34" charset="0"/>
              </a:rPr>
              <a:t> </a:t>
            </a:r>
          </a:p>
        </p:txBody>
      </p:sp>
    </p:spTree>
    <p:extLst>
      <p:ext uri="{BB962C8B-B14F-4D97-AF65-F5344CB8AC3E}">
        <p14:creationId xmlns:p14="http://schemas.microsoft.com/office/powerpoint/2010/main" val="3243543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000"/>
            </a:pPr>
            <a:r>
              <a:rPr lang="en" sz="3000"/>
              <a:t>Owaspsamm.org and toolbox demo</a:t>
            </a:r>
            <a:endParaRPr sz="1100"/>
          </a:p>
        </p:txBody>
      </p:sp>
      <p:pic>
        <p:nvPicPr>
          <p:cNvPr id="397" name="Google Shape;397;p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9705" y="3471173"/>
            <a:ext cx="3274702" cy="2232488"/>
          </a:xfrm>
          <a:prstGeom prst="rect">
            <a:avLst/>
          </a:prstGeom>
          <a:noFill/>
          <a:ln>
            <a:noFill/>
          </a:ln>
          <a:effectLst>
            <a:outerShdw blurRad="292100" dist="139700" dir="2700000" algn="tl" rotWithShape="0">
              <a:srgbClr val="333333">
                <a:alpha val="64709"/>
              </a:srgbClr>
            </a:outerShdw>
          </a:effectLst>
        </p:spPr>
      </p:pic>
      <p:pic>
        <p:nvPicPr>
          <p:cNvPr id="398" name="Google Shape;398;p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13952" y="2290767"/>
            <a:ext cx="5930048" cy="3518929"/>
          </a:xfrm>
          <a:prstGeom prst="rect">
            <a:avLst/>
          </a:prstGeom>
          <a:noFill/>
          <a:ln>
            <a:noFill/>
          </a:ln>
        </p:spPr>
      </p:pic>
    </p:spTree>
    <p:extLst>
      <p:ext uri="{BB962C8B-B14F-4D97-AF65-F5344CB8AC3E}">
        <p14:creationId xmlns:p14="http://schemas.microsoft.com/office/powerpoint/2010/main" val="382581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628650" y="1019278"/>
            <a:ext cx="7886700" cy="994200"/>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300"/>
            </a:pPr>
            <a:r>
              <a:rPr lang="en" sz="3000"/>
              <a:t>How to use SAMM?</a:t>
            </a:r>
            <a:endParaRPr sz="3000"/>
          </a:p>
        </p:txBody>
      </p:sp>
      <p:pic>
        <p:nvPicPr>
          <p:cNvPr id="4" name="Picture 3" descr="A picture containing device&#10;&#10;Description automatically generated">
            <a:extLst>
              <a:ext uri="{FF2B5EF4-FFF2-40B4-BE49-F238E27FC236}">
                <a16:creationId xmlns:a16="http://schemas.microsoft.com/office/drawing/2014/main" xmlns="" id="{6623615E-5F18-1B48-A40B-4DA9E32F3343}"/>
              </a:ext>
            </a:extLst>
          </p:cNvPr>
          <p:cNvPicPr>
            <a:picLocks noChangeAspect="1"/>
          </p:cNvPicPr>
          <p:nvPr/>
        </p:nvPicPr>
        <p:blipFill>
          <a:blip r:embed="rId3"/>
          <a:stretch>
            <a:fillRect/>
          </a:stretch>
        </p:blipFill>
        <p:spPr>
          <a:xfrm>
            <a:off x="-84221" y="-12032"/>
            <a:ext cx="9216189" cy="5388428"/>
          </a:xfrm>
          <a:prstGeom prst="rect">
            <a:avLst/>
          </a:prstGeom>
        </p:spPr>
      </p:pic>
      <p:sp>
        <p:nvSpPr>
          <p:cNvPr id="2" name="TextBox 1"/>
          <p:cNvSpPr txBox="1"/>
          <p:nvPr/>
        </p:nvSpPr>
        <p:spPr>
          <a:xfrm>
            <a:off x="397042" y="5799221"/>
            <a:ext cx="3239990" cy="523220"/>
          </a:xfrm>
          <a:prstGeom prst="rect">
            <a:avLst/>
          </a:prstGeom>
          <a:noFill/>
        </p:spPr>
        <p:txBody>
          <a:bodyPr wrap="none" rtlCol="0">
            <a:spAutoFit/>
          </a:bodyPr>
          <a:lstStyle/>
          <a:p>
            <a:r>
              <a:rPr lang="en-GB" sz="2800" b="1" dirty="0"/>
              <a:t>Quick-Start Guide</a:t>
            </a:r>
          </a:p>
        </p:txBody>
      </p:sp>
    </p:spTree>
    <p:extLst>
      <p:ext uri="{BB962C8B-B14F-4D97-AF65-F5344CB8AC3E}">
        <p14:creationId xmlns:p14="http://schemas.microsoft.com/office/powerpoint/2010/main" val="3160195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Project: new way of working</a:t>
            </a:r>
          </a:p>
        </p:txBody>
      </p:sp>
      <p:sp>
        <p:nvSpPr>
          <p:cNvPr id="4" name="Content Placeholder 3"/>
          <p:cNvSpPr>
            <a:spLocks noGrp="1"/>
          </p:cNvSpPr>
          <p:nvPr>
            <p:ph idx="1"/>
          </p:nvPr>
        </p:nvSpPr>
        <p:spPr/>
        <p:txBody>
          <a:bodyPr/>
          <a:lstStyle/>
          <a:p>
            <a:r>
              <a:rPr lang="nl-BE" dirty="0"/>
              <a:t>Single source of the truth (Github)</a:t>
            </a:r>
          </a:p>
          <a:p>
            <a:r>
              <a:rPr lang="nl-BE" dirty="0"/>
              <a:t>Used to generate everything </a:t>
            </a:r>
            <a:r>
              <a:rPr lang="nl-BE" i="1" dirty="0"/>
              <a:t>automatically</a:t>
            </a:r>
          </a:p>
          <a:p>
            <a:pPr lvl="1"/>
            <a:r>
              <a:rPr lang="nl-BE" dirty="0"/>
              <a:t>Document, website</a:t>
            </a:r>
          </a:p>
          <a:p>
            <a:pPr lvl="1"/>
            <a:r>
              <a:rPr lang="nl-BE" dirty="0"/>
              <a:t>Toolbox</a:t>
            </a:r>
          </a:p>
          <a:p>
            <a:pPr lvl="1"/>
            <a:r>
              <a:rPr lang="nl-BE" dirty="0"/>
              <a:t>Applications </a:t>
            </a:r>
          </a:p>
          <a:p>
            <a:pPr marL="203200" indent="0">
              <a:buNone/>
            </a:pPr>
            <a:endParaRPr lang="nl-BE" dirty="0"/>
          </a:p>
        </p:txBody>
      </p:sp>
    </p:spTree>
    <p:extLst>
      <p:ext uri="{BB962C8B-B14F-4D97-AF65-F5344CB8AC3E}">
        <p14:creationId xmlns:p14="http://schemas.microsoft.com/office/powerpoint/2010/main" val="869239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Community involvement</a:t>
            </a:r>
          </a:p>
        </p:txBody>
      </p:sp>
      <p:sp>
        <p:nvSpPr>
          <p:cNvPr id="4" name="Content Placeholder 3"/>
          <p:cNvSpPr>
            <a:spLocks noGrp="1"/>
          </p:cNvSpPr>
          <p:nvPr>
            <p:ph idx="1"/>
          </p:nvPr>
        </p:nvSpPr>
        <p:spPr/>
        <p:txBody>
          <a:bodyPr/>
          <a:lstStyle/>
          <a:p>
            <a:pPr marL="203200" indent="0">
              <a:buNone/>
            </a:pPr>
            <a:endParaRPr lang="nl-BE" dirty="0"/>
          </a:p>
        </p:txBody>
      </p:sp>
      <p:sp>
        <p:nvSpPr>
          <p:cNvPr id="3" name="Rounded Rectangle 2"/>
          <p:cNvSpPr/>
          <p:nvPr/>
        </p:nvSpPr>
        <p:spPr>
          <a:xfrm>
            <a:off x="2086984" y="2302135"/>
            <a:ext cx="4701091" cy="806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b="1" dirty="0"/>
              <a:t>Evaluation Model</a:t>
            </a:r>
          </a:p>
          <a:p>
            <a:pPr algn="ctr"/>
            <a:r>
              <a:rPr lang="nl-BE" dirty="0"/>
              <a:t>Questions, quality criteria, measurement model</a:t>
            </a:r>
          </a:p>
        </p:txBody>
      </p:sp>
      <p:sp>
        <p:nvSpPr>
          <p:cNvPr id="6" name="Rounded Rectangle 5"/>
          <p:cNvSpPr/>
          <p:nvPr/>
        </p:nvSpPr>
        <p:spPr>
          <a:xfrm>
            <a:off x="2086984" y="3157888"/>
            <a:ext cx="4701091" cy="1328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b="1" dirty="0"/>
              <a:t>Activity Model</a:t>
            </a:r>
          </a:p>
          <a:p>
            <a:pPr algn="ctr"/>
            <a:r>
              <a:rPr lang="nl-BE" dirty="0"/>
              <a:t>Objectives, Activities, dependencies, metrics, ...</a:t>
            </a:r>
          </a:p>
        </p:txBody>
      </p:sp>
      <p:sp>
        <p:nvSpPr>
          <p:cNvPr id="7" name="Rounded Rectangle 6"/>
          <p:cNvSpPr/>
          <p:nvPr/>
        </p:nvSpPr>
        <p:spPr>
          <a:xfrm>
            <a:off x="2086983" y="4545622"/>
            <a:ext cx="4701091" cy="1328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b="1" dirty="0"/>
              <a:t>Supporting information / tools</a:t>
            </a:r>
          </a:p>
          <a:p>
            <a:pPr algn="ctr"/>
            <a:r>
              <a:rPr lang="nl-BE" i="1" dirty="0"/>
              <a:t>Guidance</a:t>
            </a:r>
            <a:r>
              <a:rPr lang="nl-BE" dirty="0"/>
              <a:t>, references, supporting tools, ...</a:t>
            </a:r>
          </a:p>
        </p:txBody>
      </p:sp>
      <p:sp>
        <p:nvSpPr>
          <p:cNvPr id="8" name="Rounded Rectangle 7"/>
          <p:cNvSpPr/>
          <p:nvPr/>
        </p:nvSpPr>
        <p:spPr>
          <a:xfrm>
            <a:off x="2082201" y="1429371"/>
            <a:ext cx="4701091" cy="806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b="1" dirty="0"/>
              <a:t>Core Structure</a:t>
            </a:r>
            <a:endParaRPr lang="nl-BE" dirty="0"/>
          </a:p>
          <a:p>
            <a:pPr algn="ctr"/>
            <a:r>
              <a:rPr lang="nl-BE" dirty="0"/>
              <a:t>BF’s, practices, streams</a:t>
            </a:r>
          </a:p>
        </p:txBody>
      </p:sp>
      <p:sp>
        <p:nvSpPr>
          <p:cNvPr id="9" name="Rectangle 8"/>
          <p:cNvSpPr/>
          <p:nvPr/>
        </p:nvSpPr>
        <p:spPr>
          <a:xfrm rot="16200000">
            <a:off x="-104991" y="2617812"/>
            <a:ext cx="3056567" cy="6562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Project driven</a:t>
            </a:r>
          </a:p>
        </p:txBody>
      </p:sp>
      <p:sp>
        <p:nvSpPr>
          <p:cNvPr id="10" name="Rectangle 9"/>
          <p:cNvSpPr/>
          <p:nvPr/>
        </p:nvSpPr>
        <p:spPr>
          <a:xfrm rot="16200000">
            <a:off x="759268" y="4880562"/>
            <a:ext cx="1328051" cy="65621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Community driven</a:t>
            </a:r>
          </a:p>
        </p:txBody>
      </p:sp>
      <p:sp>
        <p:nvSpPr>
          <p:cNvPr id="11" name="Rectangle 10"/>
          <p:cNvSpPr/>
          <p:nvPr/>
        </p:nvSpPr>
        <p:spPr>
          <a:xfrm rot="16200000">
            <a:off x="5177017" y="3328792"/>
            <a:ext cx="4455058" cy="65621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Community feedback</a:t>
            </a:r>
          </a:p>
        </p:txBody>
      </p:sp>
    </p:spTree>
    <p:extLst>
      <p:ext uri="{BB962C8B-B14F-4D97-AF65-F5344CB8AC3E}">
        <p14:creationId xmlns:p14="http://schemas.microsoft.com/office/powerpoint/2010/main" val="3062160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How do I compare to?</a:t>
            </a:r>
          </a:p>
        </p:txBody>
      </p:sp>
      <p:pic>
        <p:nvPicPr>
          <p:cNvPr id="6" name="Picture 5"/>
          <p:cNvPicPr>
            <a:picLocks noChangeAspect="1"/>
          </p:cNvPicPr>
          <p:nvPr/>
        </p:nvPicPr>
        <p:blipFill>
          <a:blip r:embed="rId3"/>
          <a:stretch>
            <a:fillRect/>
          </a:stretch>
        </p:blipFill>
        <p:spPr>
          <a:xfrm>
            <a:off x="1330215" y="1417637"/>
            <a:ext cx="6483569" cy="4626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7719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Current roadmap</a:t>
            </a:r>
          </a:p>
        </p:txBody>
      </p:sp>
      <p:sp>
        <p:nvSpPr>
          <p:cNvPr id="4" name="Content Placeholder 3"/>
          <p:cNvSpPr>
            <a:spLocks noGrp="1"/>
          </p:cNvSpPr>
          <p:nvPr>
            <p:ph idx="1"/>
          </p:nvPr>
        </p:nvSpPr>
        <p:spPr/>
        <p:txBody>
          <a:bodyPr/>
          <a:lstStyle/>
          <a:p>
            <a:pPr marL="203200" indent="0">
              <a:buNone/>
            </a:pPr>
            <a:r>
              <a:rPr lang="nl-BE" dirty="0"/>
              <a:t>V2.0: end of 2019</a:t>
            </a:r>
          </a:p>
          <a:p>
            <a:pPr marL="203200" indent="0">
              <a:buNone/>
            </a:pPr>
            <a:endParaRPr lang="nl-BE" dirty="0"/>
          </a:p>
          <a:p>
            <a:pPr marL="203200" indent="0">
              <a:buNone/>
            </a:pPr>
            <a:r>
              <a:rPr lang="nl-BE" dirty="0"/>
              <a:t>2020:</a:t>
            </a:r>
          </a:p>
          <a:p>
            <a:r>
              <a:rPr lang="nl-BE" dirty="0"/>
              <a:t>v2.1, 2.2, ...: iterative releases</a:t>
            </a:r>
          </a:p>
          <a:p>
            <a:r>
              <a:rPr lang="nl-BE" dirty="0"/>
              <a:t>Agile/devops guidance</a:t>
            </a:r>
          </a:p>
          <a:p>
            <a:r>
              <a:rPr lang="nl-BE" dirty="0"/>
              <a:t>Roadshows/trainings</a:t>
            </a:r>
          </a:p>
          <a:p>
            <a:pPr marL="203200" indent="0">
              <a:buNone/>
            </a:pPr>
            <a:endParaRPr lang="nl-BE" dirty="0"/>
          </a:p>
          <a:p>
            <a:pPr marL="203200" indent="0">
              <a:buNone/>
            </a:pPr>
            <a:endParaRPr lang="nl-BE" dirty="0"/>
          </a:p>
        </p:txBody>
      </p:sp>
    </p:spTree>
    <p:extLst>
      <p:ext uri="{BB962C8B-B14F-4D97-AF65-F5344CB8AC3E}">
        <p14:creationId xmlns:p14="http://schemas.microsoft.com/office/powerpoint/2010/main" val="3150771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sz="2800" dirty="0"/>
              <a:t>Looking forward</a:t>
            </a:r>
          </a:p>
        </p:txBody>
      </p:sp>
      <p:sp>
        <p:nvSpPr>
          <p:cNvPr id="5" name="Content Placeholder 4"/>
          <p:cNvSpPr>
            <a:spLocks noGrp="1"/>
          </p:cNvSpPr>
          <p:nvPr>
            <p:ph idx="1"/>
          </p:nvPr>
        </p:nvSpPr>
        <p:spPr/>
        <p:txBody>
          <a:bodyPr/>
          <a:lstStyle/>
          <a:p>
            <a:r>
              <a:rPr lang="nl-BE" dirty="0"/>
              <a:t>OWASP </a:t>
            </a:r>
            <a:r>
              <a:rPr lang="nl-BE" dirty="0" err="1"/>
              <a:t>projects</a:t>
            </a:r>
            <a:r>
              <a:rPr lang="nl-BE" dirty="0"/>
              <a:t> </a:t>
            </a:r>
            <a:r>
              <a:rPr lang="nl-BE" dirty="0" err="1"/>
              <a:t>references</a:t>
            </a:r>
            <a:endParaRPr lang="nl-BE" dirty="0"/>
          </a:p>
          <a:p>
            <a:r>
              <a:rPr lang="nl-BE" dirty="0"/>
              <a:t>Online assessments, integrated with benchmark data</a:t>
            </a:r>
          </a:p>
          <a:p>
            <a:r>
              <a:rPr lang="nl-BE" dirty="0"/>
              <a:t>User community contributions</a:t>
            </a:r>
          </a:p>
          <a:p>
            <a:r>
              <a:rPr lang="nl-BE" dirty="0"/>
              <a:t>Support for regulations</a:t>
            </a:r>
          </a:p>
          <a:p>
            <a:r>
              <a:rPr lang="nl-BE" dirty="0"/>
              <a:t>SAMM user </a:t>
            </a:r>
            <a:r>
              <a:rPr lang="nl-BE" dirty="0" err="1"/>
              <a:t>summits</a:t>
            </a:r>
            <a:endParaRPr lang="nl-BE" dirty="0"/>
          </a:p>
          <a:p>
            <a:r>
              <a:rPr lang="nl-BE" dirty="0"/>
              <a:t>...</a:t>
            </a:r>
          </a:p>
        </p:txBody>
      </p:sp>
    </p:spTree>
    <p:extLst>
      <p:ext uri="{BB962C8B-B14F-4D97-AF65-F5344CB8AC3E}">
        <p14:creationId xmlns:p14="http://schemas.microsoft.com/office/powerpoint/2010/main" val="1654520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sz="2800" dirty="0"/>
              <a:t>Try it !</a:t>
            </a:r>
          </a:p>
        </p:txBody>
      </p:sp>
      <p:sp>
        <p:nvSpPr>
          <p:cNvPr id="6" name="Content Placeholder 5"/>
          <p:cNvSpPr>
            <a:spLocks noGrp="1"/>
          </p:cNvSpPr>
          <p:nvPr>
            <p:ph idx="1"/>
          </p:nvPr>
        </p:nvSpPr>
        <p:spPr/>
        <p:txBody>
          <a:bodyPr/>
          <a:lstStyle/>
          <a:p>
            <a:endParaRPr lang="nl-BE"/>
          </a:p>
        </p:txBody>
      </p:sp>
      <p:pic>
        <p:nvPicPr>
          <p:cNvPr id="4" name="Picture 2" descr="http://www.irenevandermeijs.nl/wp-content/uploads/2011/01/food_culinair_pudding-1024x6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52" y="1227986"/>
            <a:ext cx="7462895" cy="4518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1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628650" y="1019278"/>
            <a:ext cx="7886700" cy="994200"/>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300"/>
            </a:pPr>
            <a:r>
              <a:rPr lang="en" sz="3000" dirty="0"/>
              <a:t>Questions? Feedback? Input?</a:t>
            </a:r>
            <a:endParaRPr sz="3000" dirty="0"/>
          </a:p>
        </p:txBody>
      </p:sp>
      <p:pic>
        <p:nvPicPr>
          <p:cNvPr id="4" name="Picture 3">
            <a:extLst>
              <a:ext uri="{FF2B5EF4-FFF2-40B4-BE49-F238E27FC236}">
                <a16:creationId xmlns:a16="http://schemas.microsoft.com/office/drawing/2014/main" xmlns="" id="{5810F42D-B85F-0944-8785-9736DACC24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6480" y="2283279"/>
            <a:ext cx="1812471" cy="1812471"/>
          </a:xfrm>
          <a:prstGeom prst="rect">
            <a:avLst/>
          </a:prstGeom>
        </p:spPr>
      </p:pic>
      <p:pic>
        <p:nvPicPr>
          <p:cNvPr id="9" name="Picture 8">
            <a:extLst>
              <a:ext uri="{FF2B5EF4-FFF2-40B4-BE49-F238E27FC236}">
                <a16:creationId xmlns:a16="http://schemas.microsoft.com/office/drawing/2014/main" xmlns="" id="{917CF046-D44D-CA4A-ACF8-C76542F30233}"/>
              </a:ext>
            </a:extLst>
          </p:cNvPr>
          <p:cNvPicPr>
            <a:picLocks noChangeAspect="1"/>
          </p:cNvPicPr>
          <p:nvPr/>
        </p:nvPicPr>
        <p:blipFill>
          <a:blip r:embed="rId4"/>
          <a:stretch>
            <a:fillRect/>
          </a:stretch>
        </p:blipFill>
        <p:spPr>
          <a:xfrm>
            <a:off x="4724401" y="1587953"/>
            <a:ext cx="3203121" cy="3203121"/>
          </a:xfrm>
          <a:prstGeom prst="rect">
            <a:avLst/>
          </a:prstGeom>
        </p:spPr>
      </p:pic>
      <p:sp>
        <p:nvSpPr>
          <p:cNvPr id="10" name="TextBox 9">
            <a:extLst>
              <a:ext uri="{FF2B5EF4-FFF2-40B4-BE49-F238E27FC236}">
                <a16:creationId xmlns:a16="http://schemas.microsoft.com/office/drawing/2014/main" xmlns="" id="{AD87FB7D-8867-9548-B05F-69BEB5406A74}"/>
              </a:ext>
            </a:extLst>
          </p:cNvPr>
          <p:cNvSpPr txBox="1"/>
          <p:nvPr/>
        </p:nvSpPr>
        <p:spPr>
          <a:xfrm>
            <a:off x="1011673" y="4560241"/>
            <a:ext cx="2222083" cy="461665"/>
          </a:xfrm>
          <a:prstGeom prst="rect">
            <a:avLst/>
          </a:prstGeom>
          <a:noFill/>
        </p:spPr>
        <p:txBody>
          <a:bodyPr wrap="none" rtlCol="0">
            <a:spAutoFit/>
          </a:bodyPr>
          <a:lstStyle/>
          <a:p>
            <a:r>
              <a:rPr lang="en-US" sz="2400" dirty="0"/>
              <a:t>#project-</a:t>
            </a:r>
            <a:r>
              <a:rPr lang="en-US" sz="2400" dirty="0" err="1"/>
              <a:t>samm</a:t>
            </a:r>
            <a:endParaRPr lang="en-US" sz="2400" dirty="0"/>
          </a:p>
        </p:txBody>
      </p:sp>
      <p:sp>
        <p:nvSpPr>
          <p:cNvPr id="12" name="TextBox 11">
            <a:extLst>
              <a:ext uri="{FF2B5EF4-FFF2-40B4-BE49-F238E27FC236}">
                <a16:creationId xmlns:a16="http://schemas.microsoft.com/office/drawing/2014/main" xmlns="" id="{25FD6C7D-B8F9-E145-BE9E-A76D96C015B7}"/>
              </a:ext>
            </a:extLst>
          </p:cNvPr>
          <p:cNvSpPr txBox="1"/>
          <p:nvPr/>
        </p:nvSpPr>
        <p:spPr>
          <a:xfrm>
            <a:off x="4403799" y="4560240"/>
            <a:ext cx="3844322" cy="461665"/>
          </a:xfrm>
          <a:prstGeom prst="rect">
            <a:avLst/>
          </a:prstGeom>
          <a:noFill/>
        </p:spPr>
        <p:txBody>
          <a:bodyPr wrap="none" rtlCol="0">
            <a:spAutoFit/>
          </a:bodyPr>
          <a:lstStyle/>
          <a:p>
            <a:r>
              <a:rPr lang="en-US" sz="2400" dirty="0" err="1"/>
              <a:t>github.com</a:t>
            </a:r>
            <a:r>
              <a:rPr lang="en-US" sz="2400" dirty="0"/>
              <a:t>/OWASP/</a:t>
            </a:r>
            <a:r>
              <a:rPr lang="en-US" sz="2400" dirty="0" err="1"/>
              <a:t>samm</a:t>
            </a:r>
            <a:endParaRPr lang="en-US" sz="2400" dirty="0"/>
          </a:p>
        </p:txBody>
      </p:sp>
    </p:spTree>
    <p:extLst>
      <p:ext uri="{BB962C8B-B14F-4D97-AF65-F5344CB8AC3E}">
        <p14:creationId xmlns:p14="http://schemas.microsoft.com/office/powerpoint/2010/main" val="342100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628650" y="1019278"/>
            <a:ext cx="7886700" cy="994200"/>
          </a:xfrm>
          <a:prstGeom prst="rect">
            <a:avLst/>
          </a:prstGeom>
        </p:spPr>
        <p:txBody>
          <a:bodyPr spcFirstLastPara="1" wrap="square" lIns="68575" tIns="34275" rIns="68575" bIns="34275" anchor="ctr" anchorCtr="0">
            <a:noAutofit/>
          </a:bodyPr>
          <a:lstStyle/>
          <a:p>
            <a:r>
              <a:rPr lang="nl-BE" dirty="0"/>
              <a:t>SAMM newsletter</a:t>
            </a:r>
            <a:endParaRPr dirty="0"/>
          </a:p>
        </p:txBody>
      </p:sp>
      <p:sp>
        <p:nvSpPr>
          <p:cNvPr id="2" name="Rectangle 1">
            <a:extLst>
              <a:ext uri="{FF2B5EF4-FFF2-40B4-BE49-F238E27FC236}">
                <a16:creationId xmlns:a16="http://schemas.microsoft.com/office/drawing/2014/main" xmlns="" id="{CE88A0DF-0421-CF4D-902B-BC5E1C7BA174}"/>
              </a:ext>
            </a:extLst>
          </p:cNvPr>
          <p:cNvSpPr/>
          <p:nvPr/>
        </p:nvSpPr>
        <p:spPr>
          <a:xfrm>
            <a:off x="3082859" y="5589307"/>
            <a:ext cx="2222083" cy="400110"/>
          </a:xfrm>
          <a:prstGeom prst="rect">
            <a:avLst/>
          </a:prstGeom>
        </p:spPr>
        <p:txBody>
          <a:bodyPr wrap="none">
            <a:spAutoFit/>
          </a:bodyPr>
          <a:lstStyle/>
          <a:p>
            <a:r>
              <a:rPr lang="en-US" sz="2000" dirty="0" err="1"/>
              <a:t>eepurl.com</a:t>
            </a:r>
            <a:r>
              <a:rPr lang="en-US" sz="2000" dirty="0"/>
              <a:t>/gl9fb9</a:t>
            </a:r>
          </a:p>
        </p:txBody>
      </p:sp>
      <p:pic>
        <p:nvPicPr>
          <p:cNvPr id="5" name="Picture 4">
            <a:extLst>
              <a:ext uri="{FF2B5EF4-FFF2-40B4-BE49-F238E27FC236}">
                <a16:creationId xmlns:a16="http://schemas.microsoft.com/office/drawing/2014/main" xmlns="" id="{B1620AB2-5973-2F42-86C7-B835598E15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8674" y="2013478"/>
            <a:ext cx="1710455" cy="464674"/>
          </a:xfrm>
          <a:prstGeom prst="rect">
            <a:avLst/>
          </a:prstGeom>
        </p:spPr>
      </p:pic>
      <p:pic>
        <p:nvPicPr>
          <p:cNvPr id="6" name="Picture 5">
            <a:extLst>
              <a:ext uri="{FF2B5EF4-FFF2-40B4-BE49-F238E27FC236}">
                <a16:creationId xmlns:a16="http://schemas.microsoft.com/office/drawing/2014/main" xmlns="" id="{B1D37167-490E-DA4C-81EE-49426C51AD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7399" y="2610372"/>
            <a:ext cx="2833007" cy="2833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438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300"/>
            </a:pPr>
            <a:r>
              <a:rPr lang="en" sz="2800" dirty="0">
                <a:latin typeface="+mn-lt"/>
              </a:rPr>
              <a:t>What is SAMM?</a:t>
            </a:r>
            <a:endParaRPr sz="2800" dirty="0">
              <a:latin typeface="+mn-lt"/>
            </a:endParaRPr>
          </a:p>
        </p:txBody>
      </p:sp>
      <p:sp>
        <p:nvSpPr>
          <p:cNvPr id="198" name="Google Shape;198;p29"/>
          <p:cNvSpPr txBox="1">
            <a:spLocks noGrp="1"/>
          </p:cNvSpPr>
          <p:nvPr>
            <p:ph idx="1"/>
          </p:nvPr>
        </p:nvSpPr>
        <p:spPr>
          <a:xfrm>
            <a:off x="457200" y="2016547"/>
            <a:ext cx="8229600" cy="4128029"/>
          </a:xfrm>
          <a:prstGeom prst="rect">
            <a:avLst/>
          </a:prstGeom>
          <a:noFill/>
          <a:ln>
            <a:noFill/>
          </a:ln>
        </p:spPr>
        <p:txBody>
          <a:bodyPr spcFirstLastPara="1" wrap="square" lIns="68575" tIns="34275" rIns="68575" bIns="34275" anchor="t" anchorCtr="0">
            <a:noAutofit/>
          </a:bodyPr>
          <a:lstStyle/>
          <a:p>
            <a:pPr marL="279400" indent="-241300">
              <a:spcBef>
                <a:spcPts val="0"/>
              </a:spcBef>
              <a:buSzPts val="2100"/>
              <a:buNone/>
            </a:pPr>
            <a:endParaRPr sz="1800" i="1" dirty="0"/>
          </a:p>
          <a:p>
            <a:pPr marL="279400" indent="-241300">
              <a:spcBef>
                <a:spcPts val="0"/>
              </a:spcBef>
              <a:buSzPts val="2100"/>
              <a:buNone/>
            </a:pPr>
            <a:endParaRPr sz="1800" i="1" dirty="0"/>
          </a:p>
          <a:p>
            <a:pPr marL="279400" indent="-241300">
              <a:spcBef>
                <a:spcPts val="0"/>
              </a:spcBef>
              <a:buSzPts val="2100"/>
              <a:buNone/>
            </a:pPr>
            <a:r>
              <a:rPr lang="en-US" sz="2400" i="1" dirty="0"/>
              <a:t>"The prime maturity model for software assurance that provides an effective and measurable way for all types of organizations to analyze and improve their software security posture.”</a:t>
            </a:r>
          </a:p>
          <a:p>
            <a:pPr marL="279400" indent="-241300">
              <a:spcBef>
                <a:spcPts val="0"/>
              </a:spcBef>
              <a:buSzPts val="2100"/>
              <a:buNone/>
            </a:pPr>
            <a:endParaRPr lang="en" sz="2400" i="1" dirty="0"/>
          </a:p>
          <a:p>
            <a:pPr marL="279400" indent="-241300">
              <a:spcBef>
                <a:spcPts val="0"/>
              </a:spcBef>
              <a:buSzPts val="2100"/>
              <a:buNone/>
            </a:pPr>
            <a:endParaRPr sz="2400" i="1" dirty="0"/>
          </a:p>
          <a:p>
            <a:pPr marL="279400" indent="-241300">
              <a:spcBef>
                <a:spcPts val="0"/>
              </a:spcBef>
              <a:buSzPts val="2100"/>
              <a:buNone/>
            </a:pPr>
            <a:endParaRPr sz="1800" i="1" dirty="0"/>
          </a:p>
          <a:p>
            <a:pPr marL="457200" indent="0">
              <a:spcBef>
                <a:spcPts val="0"/>
              </a:spcBef>
              <a:buNone/>
            </a:pPr>
            <a:endParaRPr sz="1800" dirty="0"/>
          </a:p>
          <a:p>
            <a:pPr marL="457200" indent="0">
              <a:spcBef>
                <a:spcPts val="0"/>
              </a:spcBef>
              <a:buNone/>
            </a:pPr>
            <a:endParaRPr sz="1800" dirty="0"/>
          </a:p>
          <a:p>
            <a:pPr marL="0" indent="0">
              <a:spcBef>
                <a:spcPts val="0"/>
              </a:spcBef>
              <a:buNone/>
            </a:pPr>
            <a:endParaRPr sz="1800" dirty="0"/>
          </a:p>
        </p:txBody>
      </p:sp>
      <p:pic>
        <p:nvPicPr>
          <p:cNvPr id="199" name="Google Shape;199;p29"/>
          <p:cNvPicPr preferRelativeResize="0"/>
          <p:nvPr/>
        </p:nvPicPr>
        <p:blipFill>
          <a:blip r:embed="rId3">
            <a:alphaModFix/>
          </a:blip>
          <a:stretch>
            <a:fillRect/>
          </a:stretch>
        </p:blipFill>
        <p:spPr>
          <a:xfrm>
            <a:off x="628649" y="2153304"/>
            <a:ext cx="7509600" cy="359850"/>
          </a:xfrm>
          <a:prstGeom prst="rect">
            <a:avLst/>
          </a:prstGeom>
          <a:noFill/>
          <a:ln>
            <a:noFill/>
          </a:ln>
        </p:spPr>
      </p:pic>
    </p:spTree>
    <p:extLst>
      <p:ext uri="{BB962C8B-B14F-4D97-AF65-F5344CB8AC3E}">
        <p14:creationId xmlns:p14="http://schemas.microsoft.com/office/powerpoint/2010/main" val="1732254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Credits</a:t>
            </a:r>
          </a:p>
        </p:txBody>
      </p:sp>
      <p:sp>
        <p:nvSpPr>
          <p:cNvPr id="3" name="Text Placeholder 2"/>
          <p:cNvSpPr>
            <a:spLocks noGrp="1"/>
          </p:cNvSpPr>
          <p:nvPr>
            <p:ph idx="1"/>
          </p:nvPr>
        </p:nvSpPr>
        <p:spPr>
          <a:xfrm>
            <a:off x="457200" y="1364985"/>
            <a:ext cx="8229600" cy="4128029"/>
          </a:xfrm>
        </p:spPr>
        <p:txBody>
          <a:bodyPr/>
          <a:lstStyle/>
          <a:p>
            <a:pPr marL="0" lvl="0" indent="0" algn="ctr">
              <a:spcBef>
                <a:spcPts val="800"/>
              </a:spcBef>
              <a:buSzPts val="1800"/>
              <a:buNone/>
            </a:pPr>
            <a:r>
              <a:rPr lang="nl-BE" sz="1600" b="1" dirty="0"/>
              <a:t>Bart De Win – Project Co-Leader, Belgium</a:t>
            </a:r>
          </a:p>
          <a:p>
            <a:pPr marL="0" indent="0" algn="ctr">
              <a:spcBef>
                <a:spcPts val="800"/>
              </a:spcBef>
              <a:buSzPts val="1800"/>
              <a:buNone/>
            </a:pPr>
            <a:r>
              <a:rPr lang="nl-BE" sz="1600" b="1" dirty="0"/>
              <a:t>Sebastien (Seba) Deleersnyder – Project Co-Leader, Belgium</a:t>
            </a:r>
          </a:p>
          <a:p>
            <a:pPr marL="0" indent="0" algn="ctr">
              <a:spcBef>
                <a:spcPts val="800"/>
              </a:spcBef>
              <a:buSzPts val="1800"/>
              <a:buNone/>
            </a:pPr>
            <a:r>
              <a:rPr lang="nl-BE" sz="1600" b="1" dirty="0"/>
              <a:t>Brian Glass – United States</a:t>
            </a:r>
          </a:p>
          <a:p>
            <a:pPr marL="0" indent="0" algn="ctr">
              <a:spcBef>
                <a:spcPts val="800"/>
              </a:spcBef>
              <a:buSzPts val="1800"/>
              <a:buNone/>
            </a:pPr>
            <a:r>
              <a:rPr lang="nl-BE" sz="1600" b="1" dirty="0"/>
              <a:t>Daniel Kefer – Germany</a:t>
            </a:r>
          </a:p>
          <a:p>
            <a:pPr marL="0" indent="0" algn="ctr">
              <a:spcBef>
                <a:spcPts val="800"/>
              </a:spcBef>
              <a:buSzPts val="1800"/>
              <a:buNone/>
            </a:pPr>
            <a:r>
              <a:rPr lang="nl-BE" sz="1600" b="1" dirty="0"/>
              <a:t>Yan Kravchenko – United States</a:t>
            </a:r>
          </a:p>
          <a:p>
            <a:pPr marL="0" lvl="0" indent="0" algn="ctr">
              <a:spcBef>
                <a:spcPts val="800"/>
              </a:spcBef>
              <a:buSzPts val="1800"/>
              <a:buNone/>
            </a:pPr>
            <a:r>
              <a:rPr lang="nl-BE" sz="1600" b="1" dirty="0"/>
              <a:t>Chris Cooper – United Kingdom</a:t>
            </a:r>
          </a:p>
          <a:p>
            <a:pPr marL="0" lvl="0" indent="0" algn="ctr">
              <a:spcBef>
                <a:spcPts val="800"/>
              </a:spcBef>
              <a:buSzPts val="1800"/>
              <a:buNone/>
            </a:pPr>
            <a:r>
              <a:rPr lang="nl-BE" sz="1600" b="1" dirty="0"/>
              <a:t>John DiLeo – New Zealand</a:t>
            </a:r>
          </a:p>
          <a:p>
            <a:pPr marL="0" lvl="0" indent="0" algn="ctr">
              <a:spcBef>
                <a:spcPts val="800"/>
              </a:spcBef>
              <a:buSzPts val="1800"/>
              <a:buNone/>
            </a:pPr>
            <a:r>
              <a:rPr lang="nl-BE" sz="1600" b="1" dirty="0"/>
              <a:t>Nessim Kisserli – Belgium</a:t>
            </a:r>
          </a:p>
          <a:p>
            <a:pPr marL="0" lvl="0" indent="0" algn="ctr">
              <a:spcBef>
                <a:spcPts val="800"/>
              </a:spcBef>
              <a:buSzPts val="1800"/>
              <a:buNone/>
            </a:pPr>
            <a:r>
              <a:rPr lang="nl-BE" sz="1600" b="1" dirty="0"/>
              <a:t>Patricia Duarte - Uruguay</a:t>
            </a:r>
          </a:p>
          <a:p>
            <a:pPr marL="0" lvl="0" indent="0" algn="ctr">
              <a:spcBef>
                <a:spcPts val="800"/>
              </a:spcBef>
              <a:buSzPts val="1800"/>
              <a:buNone/>
            </a:pPr>
            <a:r>
              <a:rPr lang="nl-BE" sz="1600" b="1" dirty="0"/>
              <a:t>John Kennedy - Sweden</a:t>
            </a:r>
          </a:p>
          <a:p>
            <a:pPr marL="0" lvl="0" indent="0" algn="ctr">
              <a:spcBef>
                <a:spcPts val="800"/>
              </a:spcBef>
              <a:buSzPts val="1800"/>
              <a:buNone/>
            </a:pPr>
            <a:r>
              <a:rPr lang="nl-BE" sz="1600" b="1" dirty="0"/>
              <a:t>Hardik Parekh - United States</a:t>
            </a:r>
          </a:p>
          <a:p>
            <a:pPr marL="0" lvl="0" indent="0" algn="ctr">
              <a:spcBef>
                <a:spcPts val="800"/>
              </a:spcBef>
              <a:buSzPts val="1800"/>
              <a:buNone/>
            </a:pPr>
            <a:r>
              <a:rPr lang="nl-BE" sz="1600" b="1" dirty="0"/>
              <a:t>John Ellingsworth - United States</a:t>
            </a:r>
          </a:p>
          <a:p>
            <a:pPr marL="0" lvl="0" indent="0" algn="ctr">
              <a:spcBef>
                <a:spcPts val="800"/>
              </a:spcBef>
              <a:buSzPts val="1800"/>
              <a:buNone/>
            </a:pPr>
            <a:r>
              <a:rPr lang="nl-BE" sz="1600" b="1" dirty="0"/>
              <a:t>Sebastian Arriada - Argentina</a:t>
            </a:r>
          </a:p>
          <a:p>
            <a:pPr marL="0" lvl="0" indent="0" algn="ctr">
              <a:spcBef>
                <a:spcPts val="800"/>
              </a:spcBef>
              <a:buSzPts val="1800"/>
              <a:buNone/>
            </a:pPr>
            <a:r>
              <a:rPr lang="nl-BE" sz="1600" b="1" dirty="0"/>
              <a:t>Brett Crawley – United </a:t>
            </a:r>
            <a:r>
              <a:rPr lang="nl-BE" sz="1600" b="1" dirty="0" err="1"/>
              <a:t>Kingdom</a:t>
            </a:r>
            <a:endParaRPr lang="nl-BE" sz="1600" b="1" dirty="0"/>
          </a:p>
          <a:p>
            <a:pPr marL="0" lvl="0" indent="0" algn="ctr">
              <a:spcBef>
                <a:spcPts val="800"/>
              </a:spcBef>
              <a:buSzPts val="1800"/>
              <a:buNone/>
            </a:pPr>
            <a:r>
              <a:rPr lang="nl-BE" sz="1600" b="1" dirty="0"/>
              <a:t>...</a:t>
            </a:r>
          </a:p>
          <a:p>
            <a:pPr marL="127000" indent="0" algn="ctr">
              <a:buNone/>
            </a:pPr>
            <a:endParaRPr lang="nl-BE" sz="1600" b="1" dirty="0"/>
          </a:p>
        </p:txBody>
      </p:sp>
    </p:spTree>
    <p:extLst>
      <p:ext uri="{BB962C8B-B14F-4D97-AF65-F5344CB8AC3E}">
        <p14:creationId xmlns:p14="http://schemas.microsoft.com/office/powerpoint/2010/main" val="591345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title"/>
          </p:nvPr>
        </p:nvSpPr>
        <p:spPr>
          <a:xfrm>
            <a:off x="628650" y="1019278"/>
            <a:ext cx="7886700" cy="994172"/>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300"/>
            </a:pPr>
            <a:r>
              <a:rPr lang="en" sz="3000"/>
              <a:t>Thank You to Our Sponsors</a:t>
            </a:r>
            <a:endParaRPr sz="3000"/>
          </a:p>
        </p:txBody>
      </p:sp>
      <p:pic>
        <p:nvPicPr>
          <p:cNvPr id="405" name="Google Shape;405;p47"/>
          <p:cNvPicPr preferRelativeResize="0">
            <a:picLocks noGrp="1"/>
          </p:cNvPicPr>
          <p:nvPr>
            <p:ph type="body" idx="1"/>
          </p:nvPr>
        </p:nvPicPr>
        <p:blipFill rotWithShape="1">
          <a:blip r:embed="rId3">
            <a:alphaModFix/>
          </a:blip>
          <a:srcRect/>
          <a:stretch/>
        </p:blipFill>
        <p:spPr>
          <a:xfrm>
            <a:off x="1773010" y="2433892"/>
            <a:ext cx="2381250" cy="1200150"/>
          </a:xfrm>
          <a:prstGeom prst="rect">
            <a:avLst/>
          </a:prstGeom>
          <a:noFill/>
          <a:ln>
            <a:noFill/>
          </a:ln>
        </p:spPr>
      </p:pic>
      <p:pic>
        <p:nvPicPr>
          <p:cNvPr id="408" name="Google Shape;408;p47"/>
          <p:cNvPicPr preferRelativeResize="0"/>
          <p:nvPr/>
        </p:nvPicPr>
        <p:blipFill rotWithShape="1">
          <a:blip r:embed="rId4">
            <a:alphaModFix/>
          </a:blip>
          <a:srcRect/>
          <a:stretch/>
        </p:blipFill>
        <p:spPr>
          <a:xfrm>
            <a:off x="4505181" y="2448309"/>
            <a:ext cx="3162300" cy="889631"/>
          </a:xfrm>
          <a:prstGeom prst="rect">
            <a:avLst/>
          </a:prstGeom>
          <a:noFill/>
          <a:ln>
            <a:noFill/>
          </a:ln>
        </p:spPr>
      </p:pic>
      <p:pic>
        <p:nvPicPr>
          <p:cNvPr id="409" name="Google Shape;409;p4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6786" y="3864429"/>
            <a:ext cx="2794000" cy="709414"/>
          </a:xfrm>
          <a:prstGeom prst="rect">
            <a:avLst/>
          </a:prstGeom>
          <a:noFill/>
          <a:ln>
            <a:noFill/>
          </a:ln>
        </p:spPr>
      </p:pic>
      <p:pic>
        <p:nvPicPr>
          <p:cNvPr id="2" name="Picture 1">
            <a:extLst>
              <a:ext uri="{FF2B5EF4-FFF2-40B4-BE49-F238E27FC236}">
                <a16:creationId xmlns:a16="http://schemas.microsoft.com/office/drawing/2014/main" xmlns="" id="{47285F7E-4567-1A45-9C7C-8277988569F0}"/>
              </a:ext>
            </a:extLst>
          </p:cNvPr>
          <p:cNvPicPr>
            <a:picLocks noChangeAspect="1"/>
          </p:cNvPicPr>
          <p:nvPr/>
        </p:nvPicPr>
        <p:blipFill>
          <a:blip r:embed="rId6"/>
          <a:stretch>
            <a:fillRect/>
          </a:stretch>
        </p:blipFill>
        <p:spPr>
          <a:xfrm>
            <a:off x="4711309" y="3864429"/>
            <a:ext cx="2956173" cy="889632"/>
          </a:xfrm>
          <a:prstGeom prst="rect">
            <a:avLst/>
          </a:prstGeom>
        </p:spPr>
      </p:pic>
    </p:spTree>
    <p:extLst>
      <p:ext uri="{BB962C8B-B14F-4D97-AF65-F5344CB8AC3E}">
        <p14:creationId xmlns:p14="http://schemas.microsoft.com/office/powerpoint/2010/main" val="1519233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5"/>
          <p:cNvSpPr txBox="1">
            <a:spLocks noGrp="1"/>
          </p:cNvSpPr>
          <p:nvPr>
            <p:ph type="ctrTitle"/>
          </p:nvPr>
        </p:nvSpPr>
        <p:spPr>
          <a:xfrm>
            <a:off x="1374843" y="2441966"/>
            <a:ext cx="6809700" cy="1102500"/>
          </a:xfrm>
          <a:prstGeom prst="rect">
            <a:avLst/>
          </a:prstGeom>
          <a:noFill/>
          <a:ln>
            <a:noFill/>
          </a:ln>
        </p:spPr>
        <p:txBody>
          <a:bodyPr spcFirstLastPara="1" wrap="square" lIns="91425" tIns="45700" rIns="91425" bIns="45700" anchor="ctr" anchorCtr="0">
            <a:noAutofit/>
          </a:bodyPr>
          <a:lstStyle/>
          <a:p>
            <a:r>
              <a:rPr lang="en-US" sz="3400">
                <a:solidFill>
                  <a:srgbClr val="FFFFFF"/>
                </a:solidFill>
                <a:latin typeface="Days One"/>
                <a:ea typeface="Days One"/>
                <a:cs typeface="Days One"/>
                <a:sym typeface="Days One"/>
              </a:rPr>
              <a:t>SUPPORT OWASP SAMM</a:t>
            </a:r>
            <a:endParaRPr sz="3400">
              <a:solidFill>
                <a:srgbClr val="FFFFFF"/>
              </a:solidFill>
              <a:latin typeface="Days One"/>
              <a:ea typeface="Days One"/>
              <a:cs typeface="Days One"/>
              <a:sym typeface="Days One"/>
            </a:endParaRPr>
          </a:p>
        </p:txBody>
      </p:sp>
      <p:sp>
        <p:nvSpPr>
          <p:cNvPr id="150" name="Google Shape;150;p25"/>
          <p:cNvSpPr txBox="1">
            <a:spLocks noGrp="1"/>
          </p:cNvSpPr>
          <p:nvPr>
            <p:ph type="subTitle" idx="1"/>
          </p:nvPr>
        </p:nvSpPr>
        <p:spPr>
          <a:xfrm>
            <a:off x="1374850" y="3638775"/>
            <a:ext cx="6320400" cy="13113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2960"/>
            </a:pPr>
            <a:r>
              <a:rPr lang="en-US" sz="2400">
                <a:latin typeface="Source Sans Pro"/>
                <a:ea typeface="Source Sans Pro"/>
                <a:cs typeface="Source Sans Pro"/>
                <a:sym typeface="Source Sans Pro"/>
              </a:rPr>
              <a:t>Software powers the world, </a:t>
            </a:r>
            <a:endParaRPr sz="2400">
              <a:latin typeface="Source Sans Pro"/>
              <a:ea typeface="Source Sans Pro"/>
              <a:cs typeface="Source Sans Pro"/>
              <a:sym typeface="Source Sans Pro"/>
            </a:endParaRPr>
          </a:p>
          <a:p>
            <a:pPr marL="0" indent="0">
              <a:lnSpc>
                <a:spcPct val="115000"/>
              </a:lnSpc>
              <a:spcBef>
                <a:spcPts val="0"/>
              </a:spcBef>
              <a:buSzPts val="2960"/>
            </a:pPr>
            <a:r>
              <a:rPr lang="en-US" sz="2400">
                <a:latin typeface="Source Sans Pro"/>
                <a:ea typeface="Source Sans Pro"/>
                <a:cs typeface="Source Sans Pro"/>
                <a:sym typeface="Source Sans Pro"/>
              </a:rPr>
              <a:t>but insecure software threatens safety, trust, and economic growth.</a:t>
            </a:r>
            <a:endParaRPr sz="2400">
              <a:latin typeface="Source Sans Pro"/>
              <a:ea typeface="Source Sans Pro"/>
              <a:cs typeface="Source Sans Pro"/>
              <a:sym typeface="Source Sans Pro"/>
            </a:endParaRPr>
          </a:p>
        </p:txBody>
      </p:sp>
      <p:pic>
        <p:nvPicPr>
          <p:cNvPr id="152" name="Google Shape;152;p25"/>
          <p:cNvPicPr preferRelativeResize="0"/>
          <p:nvPr/>
        </p:nvPicPr>
        <p:blipFill>
          <a:blip r:embed="rId4">
            <a:alphaModFix/>
          </a:blip>
          <a:stretch>
            <a:fillRect/>
          </a:stretch>
        </p:blipFill>
        <p:spPr>
          <a:xfrm>
            <a:off x="422024" y="984771"/>
            <a:ext cx="2838533" cy="1145804"/>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6738" y="984771"/>
            <a:ext cx="3447295" cy="1301499"/>
          </a:xfrm>
          <a:prstGeom prst="rect">
            <a:avLst/>
          </a:prstGeom>
        </p:spPr>
      </p:pic>
    </p:spTree>
    <p:extLst>
      <p:ext uri="{BB962C8B-B14F-4D97-AF65-F5344CB8AC3E}">
        <p14:creationId xmlns:p14="http://schemas.microsoft.com/office/powerpoint/2010/main" val="2974680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p:nvPr/>
        </p:nvSpPr>
        <p:spPr>
          <a:xfrm>
            <a:off x="0" y="1"/>
            <a:ext cx="9143874" cy="5858974"/>
          </a:xfrm>
          <a:prstGeom prst="rect">
            <a:avLst/>
          </a:prstGeom>
          <a:solidFill>
            <a:srgbClr val="154748">
              <a:alpha val="49620"/>
            </a:srgbClr>
          </a:solidFill>
          <a:ln>
            <a:noFill/>
          </a:ln>
        </p:spPr>
        <p:txBody>
          <a:bodyPr spcFirstLastPara="1" wrap="square" lIns="91425" tIns="91425" rIns="91425" bIns="91425" anchor="ctr" anchorCtr="0">
            <a:noAutofit/>
          </a:bodyPr>
          <a:lstStyle/>
          <a:p>
            <a:pPr>
              <a:buClr>
                <a:srgbClr val="000000"/>
              </a:buClr>
              <a:buFont typeface="Arial"/>
              <a:buNone/>
            </a:pPr>
            <a:endParaRPr>
              <a:solidFill>
                <a:srgbClr val="FFFFFF"/>
              </a:solidFill>
            </a:endParaRPr>
          </a:p>
        </p:txBody>
      </p:sp>
      <p:pic>
        <p:nvPicPr>
          <p:cNvPr id="179" name="Google Shape;179;p28"/>
          <p:cNvPicPr preferRelativeResize="0"/>
          <p:nvPr/>
        </p:nvPicPr>
        <p:blipFill>
          <a:blip r:embed="rId3">
            <a:alphaModFix/>
          </a:blip>
          <a:stretch>
            <a:fillRect/>
          </a:stretch>
        </p:blipFill>
        <p:spPr>
          <a:xfrm>
            <a:off x="7399825" y="5321825"/>
            <a:ext cx="1500550" cy="537150"/>
          </a:xfrm>
          <a:prstGeom prst="rect">
            <a:avLst/>
          </a:prstGeom>
          <a:noFill/>
          <a:ln>
            <a:noFill/>
          </a:ln>
        </p:spPr>
      </p:pic>
      <p:sp>
        <p:nvSpPr>
          <p:cNvPr id="180" name="Google Shape;180;p28"/>
          <p:cNvSpPr txBox="1">
            <a:spLocks noGrp="1"/>
          </p:cNvSpPr>
          <p:nvPr>
            <p:ph type="body" idx="1"/>
          </p:nvPr>
        </p:nvSpPr>
        <p:spPr>
          <a:xfrm>
            <a:off x="457200" y="1905000"/>
            <a:ext cx="8149200" cy="31200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1100"/>
              <a:buNone/>
            </a:pPr>
            <a:r>
              <a:rPr lang="en-US" sz="2000" dirty="0">
                <a:solidFill>
                  <a:srgbClr val="FFFFFF"/>
                </a:solidFill>
                <a:latin typeface="Source Sans Pro"/>
                <a:ea typeface="Source Sans Pro"/>
                <a:cs typeface="Source Sans Pro"/>
                <a:sym typeface="Source Sans Pro"/>
              </a:rPr>
              <a:t>All proceeds from the sponsorship support the mission of the OWASP foundation and the further development of SAMM, funding</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marketing &amp; PR support</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technical editing &amp; UX support</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website development and hosting</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SAMM user summits </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core team summits</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tooling for the SAMM Benchmark project</a:t>
            </a:r>
            <a:endParaRPr sz="2000" dirty="0">
              <a:solidFill>
                <a:srgbClr val="FFFFFF"/>
              </a:solidFill>
              <a:latin typeface="Source Sans Pro"/>
              <a:ea typeface="Source Sans Pro"/>
              <a:cs typeface="Source Sans Pro"/>
              <a:sym typeface="Source Sans Pro"/>
            </a:endParaRPr>
          </a:p>
          <a:p>
            <a:pPr marL="0" indent="0">
              <a:lnSpc>
                <a:spcPct val="115000"/>
              </a:lnSpc>
              <a:spcBef>
                <a:spcPts val="0"/>
              </a:spcBef>
              <a:buSzPts val="1100"/>
              <a:buNone/>
            </a:pPr>
            <a:endParaRPr lang="nl-BE" sz="2000" dirty="0">
              <a:solidFill>
                <a:srgbClr val="FFFFFF"/>
              </a:solidFill>
              <a:latin typeface="Source Sans Pro"/>
              <a:ea typeface="Source Sans Pro"/>
              <a:cs typeface="Source Sans Pro"/>
              <a:sym typeface="Source Sans Pro"/>
            </a:endParaRPr>
          </a:p>
          <a:p>
            <a:pPr marL="0" indent="0">
              <a:lnSpc>
                <a:spcPct val="115000"/>
              </a:lnSpc>
              <a:spcBef>
                <a:spcPts val="0"/>
              </a:spcBef>
              <a:buSzPts val="1100"/>
              <a:buNone/>
            </a:pPr>
            <a:r>
              <a:rPr lang="nl-BE" sz="2000" dirty="0">
                <a:solidFill>
                  <a:srgbClr val="FFFFFF"/>
                </a:solidFill>
                <a:latin typeface="Source Sans Pro"/>
                <a:ea typeface="Source Sans Pro"/>
                <a:cs typeface="Source Sans Pro"/>
                <a:sym typeface="Source Sans Pro"/>
              </a:rPr>
              <a:t>info@owaspsamm.org</a:t>
            </a:r>
            <a:endParaRPr sz="2000" dirty="0">
              <a:solidFill>
                <a:srgbClr val="FFFFFF"/>
              </a:solidFill>
              <a:latin typeface="Source Sans Pro"/>
              <a:ea typeface="Source Sans Pro"/>
              <a:cs typeface="Source Sans Pro"/>
              <a:sym typeface="Source Sans Pro"/>
            </a:endParaRPr>
          </a:p>
          <a:p>
            <a:pPr marL="0" indent="0">
              <a:lnSpc>
                <a:spcPct val="115000"/>
              </a:lnSpc>
              <a:spcBef>
                <a:spcPts val="0"/>
              </a:spcBef>
              <a:buSzPts val="1100"/>
              <a:buNone/>
            </a:pPr>
            <a:endParaRPr sz="2000" dirty="0">
              <a:solidFill>
                <a:srgbClr val="FFFFFF"/>
              </a:solidFill>
              <a:latin typeface="Source Sans Pro"/>
              <a:ea typeface="Source Sans Pro"/>
              <a:cs typeface="Source Sans Pro"/>
              <a:sym typeface="Source Sans Pro"/>
            </a:endParaRPr>
          </a:p>
        </p:txBody>
      </p:sp>
      <p:sp>
        <p:nvSpPr>
          <p:cNvPr id="181" name="Google Shape;181;p28"/>
          <p:cNvSpPr txBox="1">
            <a:spLocks noGrp="1"/>
          </p:cNvSpPr>
          <p:nvPr>
            <p:ph type="title"/>
          </p:nvPr>
        </p:nvSpPr>
        <p:spPr>
          <a:xfrm>
            <a:off x="457200" y="1063229"/>
            <a:ext cx="8229600" cy="857400"/>
          </a:xfrm>
          <a:prstGeom prst="rect">
            <a:avLst/>
          </a:prstGeom>
          <a:noFill/>
          <a:ln>
            <a:noFill/>
          </a:ln>
        </p:spPr>
        <p:txBody>
          <a:bodyPr spcFirstLastPara="1" wrap="square" lIns="91425" tIns="45700" rIns="91425" bIns="45700" anchor="ctr" anchorCtr="0">
            <a:noAutofit/>
          </a:bodyPr>
          <a:lstStyle/>
          <a:p>
            <a:pPr>
              <a:buSzPts val="4400"/>
            </a:pPr>
            <a:r>
              <a:rPr lang="en-US" sz="3200" dirty="0">
                <a:solidFill>
                  <a:schemeClr val="bg1"/>
                </a:solidFill>
                <a:latin typeface="Days One"/>
                <a:ea typeface="Days One"/>
                <a:cs typeface="Days One"/>
                <a:sym typeface="Days One"/>
              </a:rPr>
              <a:t>Call for sponsors</a:t>
            </a:r>
            <a:endParaRPr sz="3200" dirty="0">
              <a:solidFill>
                <a:schemeClr val="bg1"/>
              </a:solidFill>
              <a:latin typeface="Days One"/>
              <a:ea typeface="Days One"/>
              <a:cs typeface="Days One"/>
              <a:sym typeface="Days One"/>
            </a:endParaRPr>
          </a:p>
        </p:txBody>
      </p:sp>
    </p:spTree>
    <p:extLst>
      <p:ext uri="{BB962C8B-B14F-4D97-AF65-F5344CB8AC3E}">
        <p14:creationId xmlns:p14="http://schemas.microsoft.com/office/powerpoint/2010/main" val="645701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Questions or Feedback ?</a:t>
            </a:r>
          </a:p>
        </p:txBody>
      </p:sp>
      <p:pic>
        <p:nvPicPr>
          <p:cNvPr id="2050"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37" y="906704"/>
            <a:ext cx="5403925" cy="540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95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628650" y="1019278"/>
            <a:ext cx="7886700" cy="994200"/>
          </a:xfrm>
          <a:prstGeom prst="rect">
            <a:avLst/>
          </a:prstGeom>
        </p:spPr>
        <p:txBody>
          <a:bodyPr spcFirstLastPara="1" wrap="square" lIns="68575" tIns="34275" rIns="68575" bIns="34275" anchor="ctr" anchorCtr="0">
            <a:noAutofit/>
          </a:bodyPr>
          <a:lstStyle/>
          <a:p>
            <a:r>
              <a:rPr lang="nl-BE" dirty="0"/>
              <a:t>Thank you</a:t>
            </a:r>
            <a:endParaRPr dirty="0"/>
          </a:p>
        </p:txBody>
      </p:sp>
      <p:sp>
        <p:nvSpPr>
          <p:cNvPr id="2" name="Rectangle 1">
            <a:extLst>
              <a:ext uri="{FF2B5EF4-FFF2-40B4-BE49-F238E27FC236}">
                <a16:creationId xmlns:a16="http://schemas.microsoft.com/office/drawing/2014/main" xmlns="" id="{CE88A0DF-0421-CF4D-902B-BC5E1C7BA174}"/>
              </a:ext>
            </a:extLst>
          </p:cNvPr>
          <p:cNvSpPr/>
          <p:nvPr/>
        </p:nvSpPr>
        <p:spPr>
          <a:xfrm>
            <a:off x="2438243" y="3298372"/>
            <a:ext cx="4267515" cy="1077218"/>
          </a:xfrm>
          <a:prstGeom prst="rect">
            <a:avLst/>
          </a:prstGeom>
        </p:spPr>
        <p:txBody>
          <a:bodyPr wrap="none">
            <a:spAutoFit/>
          </a:bodyPr>
          <a:lstStyle/>
          <a:p>
            <a:pPr algn="ctr"/>
            <a:r>
              <a:rPr lang="en-US" sz="3200" dirty="0"/>
              <a:t>info@owaspsamm.org</a:t>
            </a:r>
            <a:br>
              <a:rPr lang="en-US" sz="3200" dirty="0"/>
            </a:br>
            <a:r>
              <a:rPr lang="en-US" sz="3200" dirty="0"/>
              <a:t>seba@owasp.org</a:t>
            </a:r>
          </a:p>
        </p:txBody>
      </p:sp>
    </p:spTree>
    <p:extLst>
      <p:ext uri="{BB962C8B-B14F-4D97-AF65-F5344CB8AC3E}">
        <p14:creationId xmlns:p14="http://schemas.microsoft.com/office/powerpoint/2010/main" val="1953267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nl-BE" sz="4219" dirty="0"/>
              <a:t>“Build in” software assurance</a:t>
            </a:r>
          </a:p>
        </p:txBody>
      </p:sp>
      <p:sp>
        <p:nvSpPr>
          <p:cNvPr id="57" name="Slide Number Placeholder 4"/>
          <p:cNvSpPr txBox="1">
            <a:spLocks noGrp="1"/>
          </p:cNvSpPr>
          <p:nvPr/>
        </p:nvSpPr>
        <p:spPr bwMode="auto">
          <a:xfrm>
            <a:off x="239714" y="6545137"/>
            <a:ext cx="3960812" cy="243783"/>
          </a:xfrm>
          <a:prstGeom prst="rect">
            <a:avLst/>
          </a:prstGeom>
          <a:noFill/>
          <a:ln>
            <a:miter lim="800000"/>
            <a:headEnd/>
            <a:tailEnd/>
          </a:ln>
        </p:spPr>
        <p:txBody>
          <a:bodyPr lIns="91437" tIns="45719" rIns="91437" bIns="45719">
            <a:spAutoFit/>
          </a:bodyPr>
          <a:lstStyle/>
          <a:p>
            <a:pPr>
              <a:spcBef>
                <a:spcPct val="20000"/>
              </a:spcBef>
              <a:defRPr/>
            </a:pPr>
            <a:r>
              <a:rPr lang="en-GB" sz="984">
                <a:solidFill>
                  <a:srgbClr val="788CC8"/>
                </a:solidFill>
                <a:cs typeface="+mn-cs"/>
              </a:rPr>
              <a:t> </a:t>
            </a:r>
            <a:fld id="{0A46662F-FF9B-4D84-9A60-6B7B03521C9B}" type="slidenum">
              <a:rPr lang="en-GB" sz="984">
                <a:solidFill>
                  <a:srgbClr val="788CC8"/>
                </a:solidFill>
                <a:cs typeface="+mn-cs"/>
              </a:rPr>
              <a:pPr>
                <a:spcBef>
                  <a:spcPct val="20000"/>
                </a:spcBef>
                <a:defRPr/>
              </a:pPr>
              <a:t>4</a:t>
            </a:fld>
            <a:r>
              <a:rPr lang="en-GB" sz="984">
                <a:solidFill>
                  <a:srgbClr val="788CC8"/>
                </a:solidFill>
                <a:cs typeface="+mn-cs"/>
              </a:rPr>
              <a:t> </a:t>
            </a:r>
          </a:p>
        </p:txBody>
      </p:sp>
      <p:sp>
        <p:nvSpPr>
          <p:cNvPr id="80" name="Right Arrow 79"/>
          <p:cNvSpPr/>
          <p:nvPr/>
        </p:nvSpPr>
        <p:spPr>
          <a:xfrm>
            <a:off x="1258889" y="4593934"/>
            <a:ext cx="6553200" cy="647673"/>
          </a:xfrm>
          <a:prstGeom prst="rightArrow">
            <a:avLst/>
          </a:prstGeom>
          <a:gradFill>
            <a:gsLst>
              <a:gs pos="0">
                <a:srgbClr val="4F81BD">
                  <a:tint val="66000"/>
                  <a:satMod val="160000"/>
                </a:srgbClr>
              </a:gs>
              <a:gs pos="50000">
                <a:srgbClr val="4F81BD">
                  <a:tint val="44500"/>
                  <a:satMod val="160000"/>
                </a:srgbClr>
              </a:gs>
              <a:gs pos="100000">
                <a:srgbClr val="4F81BD">
                  <a:tint val="23500"/>
                  <a:satMod val="160000"/>
                </a:srgbClr>
              </a:gs>
            </a:gsLst>
            <a:lin ang="5400000" scaled="0"/>
          </a:gradFill>
          <a:ln w="25400" cap="flat" cmpd="sng" algn="ctr">
            <a:solidFill>
              <a:srgbClr val="4F81BD">
                <a:shade val="50000"/>
                <a:alpha val="37000"/>
              </a:srgbClr>
            </a:solidFill>
            <a:prstDash val="solid"/>
          </a:ln>
          <a:effectLst/>
        </p:spPr>
        <p:txBody>
          <a:bodyPr lIns="91437" tIns="45719" rIns="91437" bIns="45719" anchor="ctr"/>
          <a:lstStyle/>
          <a:p>
            <a:pPr algn="ctr">
              <a:defRPr/>
            </a:pPr>
            <a:endParaRPr lang="nl-BE" sz="984">
              <a:solidFill>
                <a:sysClr val="window" lastClr="FFFFFF"/>
              </a:solidFill>
              <a:latin typeface="Calibri"/>
            </a:endParaRPr>
          </a:p>
        </p:txBody>
      </p:sp>
      <p:sp>
        <p:nvSpPr>
          <p:cNvPr id="81" name="Rectangle 80"/>
          <p:cNvSpPr/>
          <p:nvPr/>
        </p:nvSpPr>
        <p:spPr>
          <a:xfrm>
            <a:off x="1476375" y="4017695"/>
            <a:ext cx="1366838"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Design</a:t>
            </a:r>
            <a:endParaRPr lang="nl-BE" sz="1617" dirty="0">
              <a:solidFill>
                <a:sysClr val="windowText" lastClr="000000"/>
              </a:solidFill>
            </a:endParaRPr>
          </a:p>
        </p:txBody>
      </p:sp>
      <p:sp>
        <p:nvSpPr>
          <p:cNvPr id="83" name="Rectangle 82"/>
          <p:cNvSpPr/>
          <p:nvPr/>
        </p:nvSpPr>
        <p:spPr>
          <a:xfrm>
            <a:off x="2987676" y="4017695"/>
            <a:ext cx="1368425"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Build</a:t>
            </a:r>
            <a:endParaRPr lang="nl-BE" sz="1617" dirty="0">
              <a:solidFill>
                <a:sysClr val="windowText" lastClr="000000"/>
              </a:solidFill>
            </a:endParaRPr>
          </a:p>
        </p:txBody>
      </p:sp>
      <p:sp>
        <p:nvSpPr>
          <p:cNvPr id="85" name="Rectangle 84"/>
          <p:cNvSpPr/>
          <p:nvPr/>
        </p:nvSpPr>
        <p:spPr>
          <a:xfrm>
            <a:off x="4500564" y="4017695"/>
            <a:ext cx="1366837"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Test</a:t>
            </a:r>
            <a:endParaRPr lang="nl-BE" sz="1617">
              <a:solidFill>
                <a:sysClr val="window" lastClr="FFFFFF"/>
              </a:solidFill>
              <a:latin typeface="Calibri"/>
            </a:endParaRPr>
          </a:p>
        </p:txBody>
      </p:sp>
      <p:sp>
        <p:nvSpPr>
          <p:cNvPr id="87" name="Rectangle 86"/>
          <p:cNvSpPr/>
          <p:nvPr/>
        </p:nvSpPr>
        <p:spPr>
          <a:xfrm>
            <a:off x="6011864" y="4017695"/>
            <a:ext cx="1368425"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Production</a:t>
            </a:r>
            <a:endParaRPr lang="nl-BE" sz="1617" dirty="0">
              <a:solidFill>
                <a:sysClr val="windowText" lastClr="000000"/>
              </a:solidFill>
            </a:endParaRPr>
          </a:p>
        </p:txBody>
      </p:sp>
      <p:sp>
        <p:nvSpPr>
          <p:cNvPr id="58381" name="Rectangle 88"/>
          <p:cNvSpPr>
            <a:spLocks noChangeArrowheads="1"/>
          </p:cNvSpPr>
          <p:nvPr/>
        </p:nvSpPr>
        <p:spPr bwMode="auto">
          <a:xfrm>
            <a:off x="6011864" y="2720760"/>
            <a:ext cx="1368425"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vulnerability</a:t>
            </a:r>
          </a:p>
          <a:p>
            <a:pPr algn="ctr"/>
            <a:r>
              <a:rPr lang="nl-BE" sz="1000" b="1">
                <a:solidFill>
                  <a:schemeClr val="bg1"/>
                </a:solidFill>
              </a:rPr>
              <a:t>scanning -</a:t>
            </a:r>
          </a:p>
          <a:p>
            <a:pPr algn="ctr"/>
            <a:r>
              <a:rPr lang="nl-BE" sz="1000" b="1">
                <a:solidFill>
                  <a:schemeClr val="bg1"/>
                </a:solidFill>
              </a:rPr>
              <a:t>WAF</a:t>
            </a:r>
            <a:endParaRPr lang="nl-BE" sz="1000" b="1" dirty="0">
              <a:solidFill>
                <a:schemeClr val="bg1"/>
              </a:solidFill>
            </a:endParaRPr>
          </a:p>
        </p:txBody>
      </p:sp>
      <p:sp>
        <p:nvSpPr>
          <p:cNvPr id="58383" name="Rectangle 90"/>
          <p:cNvSpPr>
            <a:spLocks noChangeArrowheads="1"/>
          </p:cNvSpPr>
          <p:nvPr/>
        </p:nvSpPr>
        <p:spPr bwMode="auto">
          <a:xfrm>
            <a:off x="4500564" y="2720760"/>
            <a:ext cx="1366837"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security testing</a:t>
            </a:r>
            <a:br>
              <a:rPr lang="nl-BE" sz="1000" b="1">
                <a:solidFill>
                  <a:schemeClr val="bg1"/>
                </a:solidFill>
              </a:rPr>
            </a:br>
            <a:r>
              <a:rPr lang="nl-BE" sz="1000" b="1">
                <a:solidFill>
                  <a:schemeClr val="bg1"/>
                </a:solidFill>
              </a:rPr>
              <a:t>dynamic test </a:t>
            </a:r>
          </a:p>
          <a:p>
            <a:pPr algn="ctr"/>
            <a:r>
              <a:rPr lang="nl-BE" sz="1000" b="1">
                <a:solidFill>
                  <a:schemeClr val="bg1"/>
                </a:solidFill>
              </a:rPr>
              <a:t>tools</a:t>
            </a:r>
            <a:endParaRPr lang="nl-BE" sz="1000" b="1" dirty="0">
              <a:solidFill>
                <a:schemeClr val="bg1"/>
              </a:solidFill>
            </a:endParaRPr>
          </a:p>
        </p:txBody>
      </p:sp>
      <p:sp>
        <p:nvSpPr>
          <p:cNvPr id="58385" name="Rectangle 92"/>
          <p:cNvSpPr>
            <a:spLocks noChangeArrowheads="1"/>
          </p:cNvSpPr>
          <p:nvPr/>
        </p:nvSpPr>
        <p:spPr bwMode="auto">
          <a:xfrm>
            <a:off x="2987676" y="2720760"/>
            <a:ext cx="1368425"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coding guidelines </a:t>
            </a:r>
            <a:br>
              <a:rPr lang="nl-BE" sz="1000" b="1">
                <a:solidFill>
                  <a:schemeClr val="bg1"/>
                </a:solidFill>
              </a:rPr>
            </a:br>
            <a:r>
              <a:rPr lang="nl-BE" sz="1000" b="1">
                <a:solidFill>
                  <a:schemeClr val="bg1"/>
                </a:solidFill>
              </a:rPr>
              <a:t>code reviews </a:t>
            </a:r>
            <a:br>
              <a:rPr lang="nl-BE" sz="1000" b="1">
                <a:solidFill>
                  <a:schemeClr val="bg1"/>
                </a:solidFill>
              </a:rPr>
            </a:br>
            <a:r>
              <a:rPr lang="nl-BE" sz="1000" b="1">
                <a:solidFill>
                  <a:schemeClr val="bg1"/>
                </a:solidFill>
              </a:rPr>
              <a:t>static test tools</a:t>
            </a:r>
            <a:endParaRPr lang="nl-BE" sz="1000" b="1" dirty="0">
              <a:solidFill>
                <a:schemeClr val="bg1"/>
              </a:solidFill>
            </a:endParaRPr>
          </a:p>
        </p:txBody>
      </p:sp>
      <p:sp>
        <p:nvSpPr>
          <p:cNvPr id="58387" name="Rectangle 94"/>
          <p:cNvSpPr>
            <a:spLocks noChangeArrowheads="1"/>
          </p:cNvSpPr>
          <p:nvPr/>
        </p:nvSpPr>
        <p:spPr bwMode="auto">
          <a:xfrm>
            <a:off x="1476375" y="2720760"/>
            <a:ext cx="1366838"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security </a:t>
            </a:r>
          </a:p>
          <a:p>
            <a:pPr algn="ctr"/>
            <a:r>
              <a:rPr lang="nl-BE" sz="1000" b="1">
                <a:solidFill>
                  <a:schemeClr val="bg1"/>
                </a:solidFill>
              </a:rPr>
              <a:t>requirements /</a:t>
            </a:r>
          </a:p>
          <a:p>
            <a:pPr algn="ctr"/>
            <a:r>
              <a:rPr lang="nl-BE" sz="1000" b="1">
                <a:solidFill>
                  <a:schemeClr val="bg1"/>
                </a:solidFill>
              </a:rPr>
              <a:t>threat modeling</a:t>
            </a:r>
            <a:endParaRPr lang="nl-BE" sz="1000" b="1" dirty="0">
              <a:solidFill>
                <a:schemeClr val="bg1"/>
              </a:solidFill>
            </a:endParaRPr>
          </a:p>
        </p:txBody>
      </p:sp>
      <p:cxnSp>
        <p:nvCxnSpPr>
          <p:cNvPr id="58389" name="Straight Connector 96"/>
          <p:cNvCxnSpPr>
            <a:cxnSpLocks noChangeShapeType="1"/>
          </p:cNvCxnSpPr>
          <p:nvPr/>
        </p:nvCxnSpPr>
        <p:spPr bwMode="auto">
          <a:xfrm>
            <a:off x="4428333" y="2001652"/>
            <a:ext cx="0" cy="3239955"/>
          </a:xfrm>
          <a:prstGeom prst="line">
            <a:avLst/>
          </a:prstGeom>
          <a:noFill/>
          <a:ln w="28575" algn="ctr">
            <a:solidFill>
              <a:srgbClr val="4A7EBB"/>
            </a:solidFill>
            <a:round/>
            <a:headEnd/>
            <a:tailEnd/>
          </a:ln>
        </p:spPr>
      </p:cxnSp>
      <p:sp>
        <p:nvSpPr>
          <p:cNvPr id="98" name="Right Arrow 97"/>
          <p:cNvSpPr/>
          <p:nvPr/>
        </p:nvSpPr>
        <p:spPr>
          <a:xfrm>
            <a:off x="4625585" y="1980948"/>
            <a:ext cx="1080976" cy="483528"/>
          </a:xfrm>
          <a:prstGeom prst="rightArrow">
            <a:avLst/>
          </a:prstGeom>
          <a:noFill/>
          <a:ln w="25400" cap="flat" cmpd="sng" algn="ctr">
            <a:solidFill>
              <a:schemeClr val="bg2"/>
            </a:solidFill>
            <a:prstDash val="solid"/>
          </a:ln>
          <a:effectLst/>
        </p:spPr>
        <p:txBody>
          <a:bodyPr lIns="91437" tIns="45719" rIns="91437" bIns="45719" anchor="ctr"/>
          <a:lstStyle/>
          <a:p>
            <a:pPr algn="ctr">
              <a:defRPr/>
            </a:pPr>
            <a:endParaRPr lang="nl-BE" sz="984">
              <a:solidFill>
                <a:sysClr val="window" lastClr="FFFFFF"/>
              </a:solidFill>
              <a:latin typeface="Calibri"/>
            </a:endParaRPr>
          </a:p>
        </p:txBody>
      </p:sp>
      <p:sp>
        <p:nvSpPr>
          <p:cNvPr id="99" name="TextBox 98"/>
          <p:cNvSpPr txBox="1"/>
          <p:nvPr/>
        </p:nvSpPr>
        <p:spPr>
          <a:xfrm>
            <a:off x="4571408" y="2035799"/>
            <a:ext cx="944483" cy="352082"/>
          </a:xfrm>
          <a:prstGeom prst="rect">
            <a:avLst/>
          </a:prstGeom>
          <a:noFill/>
        </p:spPr>
        <p:txBody>
          <a:bodyPr wrap="none" lIns="91437" tIns="45719" rIns="91437" bIns="45719">
            <a:spAutoFit/>
          </a:bodyPr>
          <a:lstStyle/>
          <a:p>
            <a:pPr algn="ctr">
              <a:defRPr/>
            </a:pPr>
            <a:r>
              <a:rPr lang="en-GB" sz="1688" dirty="0">
                <a:solidFill>
                  <a:sysClr val="windowText" lastClr="000000"/>
                </a:solidFill>
              </a:rPr>
              <a:t>reactive</a:t>
            </a:r>
          </a:p>
        </p:txBody>
      </p:sp>
      <p:sp>
        <p:nvSpPr>
          <p:cNvPr id="100" name="Right Arrow 99"/>
          <p:cNvSpPr/>
          <p:nvPr/>
        </p:nvSpPr>
        <p:spPr>
          <a:xfrm rot="10800000">
            <a:off x="3125214" y="1980948"/>
            <a:ext cx="1081088" cy="482261"/>
          </a:xfrm>
          <a:prstGeom prst="rightArrow">
            <a:avLst/>
          </a:prstGeom>
          <a:noFill/>
          <a:ln w="25400" cap="flat" cmpd="sng" algn="ctr">
            <a:solidFill>
              <a:schemeClr val="bg2"/>
            </a:solidFill>
            <a:prstDash val="solid"/>
          </a:ln>
          <a:effectLst/>
        </p:spPr>
        <p:txBody>
          <a:bodyPr lIns="91437" tIns="45719" rIns="91437" bIns="45719" anchor="ctr"/>
          <a:lstStyle/>
          <a:p>
            <a:pPr algn="ctr">
              <a:defRPr/>
            </a:pPr>
            <a:endParaRPr lang="nl-BE" sz="984">
              <a:solidFill>
                <a:sysClr val="window" lastClr="FFFFFF"/>
              </a:solidFill>
              <a:latin typeface="Calibri"/>
            </a:endParaRPr>
          </a:p>
        </p:txBody>
      </p:sp>
      <p:sp>
        <p:nvSpPr>
          <p:cNvPr id="101" name="TextBox 100"/>
          <p:cNvSpPr txBox="1"/>
          <p:nvPr/>
        </p:nvSpPr>
        <p:spPr>
          <a:xfrm>
            <a:off x="3219150" y="2035799"/>
            <a:ext cx="1064709" cy="352082"/>
          </a:xfrm>
          <a:prstGeom prst="rect">
            <a:avLst/>
          </a:prstGeom>
          <a:noFill/>
        </p:spPr>
        <p:txBody>
          <a:bodyPr wrap="none" lIns="91437" tIns="45719" rIns="91437" bIns="45719">
            <a:spAutoFit/>
          </a:bodyPr>
          <a:lstStyle/>
          <a:p>
            <a:pPr algn="ctr">
              <a:defRPr/>
            </a:pPr>
            <a:r>
              <a:rPr lang="en-GB" sz="1688" dirty="0">
                <a:solidFill>
                  <a:sysClr val="windowText" lastClr="000000"/>
                </a:solidFill>
              </a:rPr>
              <a:t>proactive</a:t>
            </a:r>
          </a:p>
        </p:txBody>
      </p:sp>
      <p:sp>
        <p:nvSpPr>
          <p:cNvPr id="102" name="Right Brace 101"/>
          <p:cNvSpPr/>
          <p:nvPr/>
        </p:nvSpPr>
        <p:spPr>
          <a:xfrm rot="5400000">
            <a:off x="4230697" y="2703182"/>
            <a:ext cx="395271" cy="5761037"/>
          </a:xfrm>
          <a:prstGeom prst="rightBrace">
            <a:avLst/>
          </a:prstGeom>
          <a:noFill/>
          <a:ln w="38100" cap="flat" cmpd="sng" algn="ctr">
            <a:solidFill>
              <a:schemeClr val="bg2"/>
            </a:solidFill>
            <a:prstDash val="solid"/>
          </a:ln>
          <a:effectLst/>
        </p:spPr>
        <p:txBody>
          <a:bodyPr lIns="91437" tIns="45719" rIns="91437" bIns="45719" anchor="ctr"/>
          <a:lstStyle/>
          <a:p>
            <a:pPr algn="ctr">
              <a:defRPr/>
            </a:pPr>
            <a:endParaRPr lang="nl-BE" sz="984">
              <a:solidFill>
                <a:sysClr val="windowText" lastClr="000000"/>
              </a:solidFill>
              <a:latin typeface="Calibri"/>
            </a:endParaRPr>
          </a:p>
        </p:txBody>
      </p:sp>
      <p:sp>
        <p:nvSpPr>
          <p:cNvPr id="103" name="TextBox 102"/>
          <p:cNvSpPr txBox="1"/>
          <p:nvPr/>
        </p:nvSpPr>
        <p:spPr>
          <a:xfrm>
            <a:off x="2961156" y="5817847"/>
            <a:ext cx="2989916" cy="590031"/>
          </a:xfrm>
          <a:prstGeom prst="rect">
            <a:avLst/>
          </a:prstGeom>
          <a:noFill/>
        </p:spPr>
        <p:txBody>
          <a:bodyPr wrap="none" lIns="91437" tIns="45719" rIns="91437" bIns="45719">
            <a:spAutoFit/>
          </a:bodyPr>
          <a:lstStyle/>
          <a:p>
            <a:pPr algn="ctr">
              <a:defRPr/>
            </a:pPr>
            <a:r>
              <a:rPr lang="nl-BE" sz="1617" dirty="0">
                <a:solidFill>
                  <a:sysClr val="windowText" lastClr="000000"/>
                </a:solidFill>
              </a:rPr>
              <a:t>Secure Development </a:t>
            </a:r>
            <a:r>
              <a:rPr lang="nl-BE" sz="1617" dirty="0" err="1">
                <a:solidFill>
                  <a:sysClr val="windowText" lastClr="000000"/>
                </a:solidFill>
              </a:rPr>
              <a:t>Lifecycle</a:t>
            </a:r>
            <a:endParaRPr lang="nl-BE" sz="1617" dirty="0">
              <a:solidFill>
                <a:sysClr val="windowText" lastClr="000000"/>
              </a:solidFill>
            </a:endParaRPr>
          </a:p>
          <a:p>
            <a:pPr algn="ctr">
              <a:defRPr/>
            </a:pPr>
            <a:r>
              <a:rPr lang="nl-BE" sz="1617" dirty="0">
                <a:solidFill>
                  <a:sysClr val="windowText" lastClr="000000"/>
                </a:solidFill>
              </a:rPr>
              <a:t>(SAMM)</a:t>
            </a:r>
          </a:p>
        </p:txBody>
      </p:sp>
    </p:spTree>
    <p:extLst>
      <p:ext uri="{BB962C8B-B14F-4D97-AF65-F5344CB8AC3E}">
        <p14:creationId xmlns:p14="http://schemas.microsoft.com/office/powerpoint/2010/main" val="539324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Why a maturity model?</a:t>
            </a:r>
          </a:p>
        </p:txBody>
      </p:sp>
      <p:grpSp>
        <p:nvGrpSpPr>
          <p:cNvPr id="4" name="Google Shape;206;p30"/>
          <p:cNvGrpSpPr/>
          <p:nvPr/>
        </p:nvGrpSpPr>
        <p:grpSpPr>
          <a:xfrm>
            <a:off x="338890" y="1642269"/>
            <a:ext cx="5384177" cy="4435802"/>
            <a:chOff x="0" y="877"/>
            <a:chExt cx="4366060" cy="2994214"/>
          </a:xfrm>
        </p:grpSpPr>
        <p:sp>
          <p:nvSpPr>
            <p:cNvPr id="5" name="Google Shape;207;p30"/>
            <p:cNvSpPr/>
            <p:nvPr/>
          </p:nvSpPr>
          <p:spPr>
            <a:xfrm>
              <a:off x="1746424" y="877"/>
              <a:ext cx="2619636" cy="696328"/>
            </a:xfrm>
            <a:prstGeom prst="rightArrow">
              <a:avLst>
                <a:gd name="adj1" fmla="val 75000"/>
                <a:gd name="adj2" fmla="val 50000"/>
              </a:avLst>
            </a:prstGeom>
            <a:solidFill>
              <a:srgbClr val="CCD3EA">
                <a:alpha val="89803"/>
              </a:srgbClr>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6" name="Google Shape;208;p30"/>
            <p:cNvSpPr txBox="1"/>
            <p:nvPr/>
          </p:nvSpPr>
          <p:spPr>
            <a:xfrm>
              <a:off x="1746424" y="87918"/>
              <a:ext cx="2358513" cy="522246"/>
            </a:xfrm>
            <a:prstGeom prst="rect">
              <a:avLst/>
            </a:prstGeom>
            <a:noFill/>
            <a:ln>
              <a:noFill/>
            </a:ln>
          </p:spPr>
          <p:txBody>
            <a:bodyPr spcFirstLastPara="1" wrap="square" lIns="5700" tIns="5700" rIns="5700" bIns="5700" anchor="ctr" anchorCtr="0">
              <a:noAutofit/>
            </a:bodyPr>
            <a:lstStyle/>
            <a:p>
              <a:pPr marL="6350" marR="0" lvl="1" algn="l" rtl="0">
                <a:lnSpc>
                  <a:spcPct val="90000"/>
                </a:lnSpc>
                <a:spcBef>
                  <a:spcPts val="0"/>
                </a:spcBef>
                <a:spcAft>
                  <a:spcPts val="0"/>
                </a:spcAft>
                <a:buClr>
                  <a:schemeClr val="dk1"/>
                </a:buClr>
                <a:buSzPts val="900"/>
              </a:pPr>
              <a:r>
                <a:rPr lang="en" b="0" i="0" u="none" strike="noStrike" cap="none" dirty="0">
                  <a:solidFill>
                    <a:schemeClr val="dk1"/>
                  </a:solidFill>
                  <a:latin typeface="Calibri"/>
                  <a:ea typeface="Calibri"/>
                  <a:cs typeface="Calibri"/>
                  <a:sym typeface="Calibri"/>
                </a:rPr>
                <a:t>Changes must be </a:t>
              </a:r>
              <a:r>
                <a:rPr lang="en" b="0" i="0" u="sng" strike="noStrike" cap="none" dirty="0">
                  <a:solidFill>
                    <a:schemeClr val="dk1"/>
                  </a:solidFill>
                  <a:latin typeface="Calibri"/>
                  <a:ea typeface="Calibri"/>
                  <a:cs typeface="Calibri"/>
                  <a:sym typeface="Calibri"/>
                </a:rPr>
                <a:t>iterative</a:t>
              </a:r>
              <a:r>
                <a:rPr lang="en" b="0" i="0" u="none" strike="noStrike" cap="none" dirty="0">
                  <a:solidFill>
                    <a:schemeClr val="dk1"/>
                  </a:solidFill>
                  <a:latin typeface="Calibri"/>
                  <a:ea typeface="Calibri"/>
                  <a:cs typeface="Calibri"/>
                  <a:sym typeface="Calibri"/>
                </a:rPr>
                <a:t> while working toward long-term goals</a:t>
              </a:r>
              <a:endParaRPr b="0" i="0" u="none" strike="noStrike" cap="none" dirty="0">
                <a:solidFill>
                  <a:schemeClr val="dk1"/>
                </a:solidFill>
                <a:latin typeface="Calibri"/>
                <a:ea typeface="Calibri"/>
                <a:cs typeface="Calibri"/>
                <a:sym typeface="Calibri"/>
              </a:endParaRPr>
            </a:p>
          </p:txBody>
        </p:sp>
        <p:sp>
          <p:nvSpPr>
            <p:cNvPr id="7" name="Google Shape;209;p30"/>
            <p:cNvSpPr/>
            <p:nvPr/>
          </p:nvSpPr>
          <p:spPr>
            <a:xfrm>
              <a:off x="0" y="877"/>
              <a:ext cx="1746424" cy="696328"/>
            </a:xfrm>
            <a:prstGeom prst="roundRect">
              <a:avLst>
                <a:gd name="adj" fmla="val 16667"/>
              </a:avLst>
            </a:prstGeom>
            <a:solidFill>
              <a:srgbClr val="4372C3">
                <a:alpha val="89803"/>
              </a:srgbClr>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8" name="Google Shape;210;p30"/>
            <p:cNvSpPr txBox="1"/>
            <p:nvPr/>
          </p:nvSpPr>
          <p:spPr>
            <a:xfrm>
              <a:off x="33992" y="34869"/>
              <a:ext cx="1678440" cy="628344"/>
            </a:xfrm>
            <a:prstGeom prst="rect">
              <a:avLst/>
            </a:prstGeom>
            <a:noFill/>
            <a:ln>
              <a:noFill/>
            </a:ln>
          </p:spPr>
          <p:txBody>
            <a:bodyPr spcFirstLastPara="1" wrap="square" lIns="37150" tIns="18575" rIns="37150" bIns="18575" anchor="ctr" anchorCtr="0">
              <a:noAutofit/>
            </a:bodyPr>
            <a:lstStyle/>
            <a:p>
              <a:pPr marL="0" marR="0" lvl="0" indent="0" algn="ctr" rtl="0">
                <a:lnSpc>
                  <a:spcPct val="90000"/>
                </a:lnSpc>
                <a:spcBef>
                  <a:spcPts val="0"/>
                </a:spcBef>
                <a:spcAft>
                  <a:spcPts val="0"/>
                </a:spcAft>
                <a:buClr>
                  <a:schemeClr val="lt1"/>
                </a:buClr>
                <a:buSzPts val="1000"/>
                <a:buFont typeface="Calibri"/>
                <a:buNone/>
              </a:pPr>
              <a:r>
                <a:rPr lang="en" sz="1600">
                  <a:solidFill>
                    <a:schemeClr val="lt1"/>
                  </a:solidFill>
                  <a:latin typeface="Calibri"/>
                  <a:ea typeface="Calibri"/>
                  <a:cs typeface="Calibri"/>
                  <a:sym typeface="Calibri"/>
                </a:rPr>
                <a:t>An organization’s behavior changes slowly over time</a:t>
              </a:r>
              <a:endParaRPr sz="1600">
                <a:solidFill>
                  <a:schemeClr val="lt1"/>
                </a:solidFill>
                <a:latin typeface="Calibri"/>
                <a:ea typeface="Calibri"/>
                <a:cs typeface="Calibri"/>
                <a:sym typeface="Calibri"/>
              </a:endParaRPr>
            </a:p>
          </p:txBody>
        </p:sp>
        <p:sp>
          <p:nvSpPr>
            <p:cNvPr id="9" name="Google Shape;211;p30"/>
            <p:cNvSpPr/>
            <p:nvPr/>
          </p:nvSpPr>
          <p:spPr>
            <a:xfrm>
              <a:off x="1746424" y="766839"/>
              <a:ext cx="2619636" cy="696328"/>
            </a:xfrm>
            <a:prstGeom prst="rightArrow">
              <a:avLst>
                <a:gd name="adj1" fmla="val 75000"/>
                <a:gd name="adj2" fmla="val 50000"/>
              </a:avLst>
            </a:prstGeom>
            <a:solidFill>
              <a:srgbClr val="CCD3EA">
                <a:alpha val="89803"/>
              </a:srgbClr>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10" name="Google Shape;212;p30"/>
            <p:cNvSpPr txBox="1"/>
            <p:nvPr/>
          </p:nvSpPr>
          <p:spPr>
            <a:xfrm>
              <a:off x="1746424" y="853880"/>
              <a:ext cx="2358513" cy="522246"/>
            </a:xfrm>
            <a:prstGeom prst="rect">
              <a:avLst/>
            </a:prstGeom>
            <a:noFill/>
            <a:ln>
              <a:noFill/>
            </a:ln>
          </p:spPr>
          <p:txBody>
            <a:bodyPr spcFirstLastPara="1" wrap="square" lIns="5700" tIns="5700" rIns="5700" bIns="5700" anchor="ctr" anchorCtr="0">
              <a:noAutofit/>
            </a:bodyPr>
            <a:lstStyle/>
            <a:p>
              <a:pPr marL="6350" marR="0" lvl="1" algn="l" rtl="0">
                <a:lnSpc>
                  <a:spcPct val="90000"/>
                </a:lnSpc>
                <a:spcBef>
                  <a:spcPts val="0"/>
                </a:spcBef>
                <a:spcAft>
                  <a:spcPts val="0"/>
                </a:spcAft>
                <a:buClr>
                  <a:schemeClr val="dk1"/>
                </a:buClr>
                <a:buSzPts val="900"/>
              </a:pPr>
              <a:r>
                <a:rPr lang="en" b="0" i="0" u="none" strike="noStrike" cap="none" dirty="0">
                  <a:solidFill>
                    <a:schemeClr val="dk1"/>
                  </a:solidFill>
                  <a:latin typeface="Calibri"/>
                  <a:ea typeface="Calibri"/>
                  <a:cs typeface="Calibri"/>
                  <a:sym typeface="Calibri"/>
                </a:rPr>
                <a:t>A solution must enable </a:t>
              </a:r>
              <a:r>
                <a:rPr lang="en" b="0" i="0" u="sng" strike="noStrike" cap="none" dirty="0">
                  <a:solidFill>
                    <a:schemeClr val="dk1"/>
                  </a:solidFill>
                  <a:latin typeface="Calibri"/>
                  <a:ea typeface="Calibri"/>
                  <a:cs typeface="Calibri"/>
                  <a:sym typeface="Calibri"/>
                </a:rPr>
                <a:t>risk-based</a:t>
              </a:r>
              <a:r>
                <a:rPr lang="en" b="0" i="0" u="none" strike="noStrike" cap="none" dirty="0">
                  <a:solidFill>
                    <a:schemeClr val="dk1"/>
                  </a:solidFill>
                  <a:latin typeface="Calibri"/>
                  <a:ea typeface="Calibri"/>
                  <a:cs typeface="Calibri"/>
                  <a:sym typeface="Calibri"/>
                </a:rPr>
                <a:t> choices tailored to the organization</a:t>
              </a:r>
              <a:endParaRPr b="0" i="0" u="none" strike="noStrike" cap="none" dirty="0">
                <a:solidFill>
                  <a:schemeClr val="dk1"/>
                </a:solidFill>
                <a:latin typeface="Calibri"/>
                <a:ea typeface="Calibri"/>
                <a:cs typeface="Calibri"/>
                <a:sym typeface="Calibri"/>
              </a:endParaRPr>
            </a:p>
          </p:txBody>
        </p:sp>
        <p:sp>
          <p:nvSpPr>
            <p:cNvPr id="11" name="Google Shape;213;p30"/>
            <p:cNvSpPr/>
            <p:nvPr/>
          </p:nvSpPr>
          <p:spPr>
            <a:xfrm>
              <a:off x="0" y="766839"/>
              <a:ext cx="1746424" cy="696328"/>
            </a:xfrm>
            <a:prstGeom prst="roundRect">
              <a:avLst>
                <a:gd name="adj" fmla="val 16667"/>
              </a:avLst>
            </a:prstGeom>
            <a:solidFill>
              <a:srgbClr val="4372C3">
                <a:alpha val="76862"/>
              </a:srgbClr>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12" name="Google Shape;214;p30"/>
            <p:cNvSpPr txBox="1"/>
            <p:nvPr/>
          </p:nvSpPr>
          <p:spPr>
            <a:xfrm>
              <a:off x="33992" y="800831"/>
              <a:ext cx="1678440" cy="628344"/>
            </a:xfrm>
            <a:prstGeom prst="rect">
              <a:avLst/>
            </a:prstGeom>
            <a:noFill/>
            <a:ln>
              <a:noFill/>
            </a:ln>
          </p:spPr>
          <p:txBody>
            <a:bodyPr spcFirstLastPara="1" wrap="square" lIns="37150" tIns="18575" rIns="37150" bIns="18575" anchor="ctr" anchorCtr="0">
              <a:noAutofit/>
            </a:bodyPr>
            <a:lstStyle/>
            <a:p>
              <a:pPr marL="0" marR="0" lvl="0" indent="0" algn="ctr" rtl="0">
                <a:lnSpc>
                  <a:spcPct val="90000"/>
                </a:lnSpc>
                <a:spcBef>
                  <a:spcPts val="0"/>
                </a:spcBef>
                <a:spcAft>
                  <a:spcPts val="0"/>
                </a:spcAft>
                <a:buClr>
                  <a:schemeClr val="lt1"/>
                </a:buClr>
                <a:buSzPts val="1000"/>
                <a:buFont typeface="Calibri"/>
                <a:buNone/>
              </a:pPr>
              <a:r>
                <a:rPr lang="en" sz="1600" dirty="0">
                  <a:solidFill>
                    <a:schemeClr val="lt1"/>
                  </a:solidFill>
                  <a:latin typeface="Calibri"/>
                  <a:ea typeface="Calibri"/>
                  <a:cs typeface="Calibri"/>
                  <a:sym typeface="Calibri"/>
                </a:rPr>
                <a:t>There is no single recipe that works for all organizations</a:t>
              </a:r>
              <a:endParaRPr sz="1600" dirty="0">
                <a:solidFill>
                  <a:schemeClr val="lt1"/>
                </a:solidFill>
                <a:latin typeface="Calibri"/>
                <a:ea typeface="Calibri"/>
                <a:cs typeface="Calibri"/>
                <a:sym typeface="Calibri"/>
              </a:endParaRPr>
            </a:p>
          </p:txBody>
        </p:sp>
        <p:sp>
          <p:nvSpPr>
            <p:cNvPr id="13" name="Google Shape;215;p30"/>
            <p:cNvSpPr/>
            <p:nvPr/>
          </p:nvSpPr>
          <p:spPr>
            <a:xfrm>
              <a:off x="1746424" y="1532801"/>
              <a:ext cx="2619636" cy="696328"/>
            </a:xfrm>
            <a:prstGeom prst="rightArrow">
              <a:avLst>
                <a:gd name="adj1" fmla="val 75000"/>
                <a:gd name="adj2" fmla="val 50000"/>
              </a:avLst>
            </a:prstGeom>
            <a:solidFill>
              <a:srgbClr val="CCD3EA">
                <a:alpha val="89803"/>
              </a:srgbClr>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14" name="Google Shape;216;p30"/>
            <p:cNvSpPr txBox="1"/>
            <p:nvPr/>
          </p:nvSpPr>
          <p:spPr>
            <a:xfrm>
              <a:off x="1746424" y="1619842"/>
              <a:ext cx="2358513" cy="522246"/>
            </a:xfrm>
            <a:prstGeom prst="rect">
              <a:avLst/>
            </a:prstGeom>
            <a:noFill/>
            <a:ln>
              <a:noFill/>
            </a:ln>
          </p:spPr>
          <p:txBody>
            <a:bodyPr spcFirstLastPara="1" wrap="square" lIns="5700" tIns="5700" rIns="5700" bIns="5700" anchor="ctr" anchorCtr="0">
              <a:noAutofit/>
            </a:bodyPr>
            <a:lstStyle/>
            <a:p>
              <a:pPr marL="6350" marR="0" lvl="1" algn="l" rtl="0">
                <a:lnSpc>
                  <a:spcPct val="90000"/>
                </a:lnSpc>
                <a:spcBef>
                  <a:spcPts val="0"/>
                </a:spcBef>
                <a:spcAft>
                  <a:spcPts val="0"/>
                </a:spcAft>
                <a:buClr>
                  <a:schemeClr val="dk1"/>
                </a:buClr>
                <a:buSzPts val="900"/>
              </a:pPr>
              <a:r>
                <a:rPr lang="en" b="0" i="0" u="none" strike="noStrike" cap="none" dirty="0">
                  <a:solidFill>
                    <a:schemeClr val="dk1"/>
                  </a:solidFill>
                  <a:latin typeface="Calibri"/>
                  <a:ea typeface="Calibri"/>
                  <a:cs typeface="Calibri"/>
                  <a:sym typeface="Calibri"/>
                </a:rPr>
                <a:t>A solution must provide enough </a:t>
              </a:r>
              <a:r>
                <a:rPr lang="en" b="0" i="0" u="sng" strike="noStrike" cap="none" dirty="0">
                  <a:solidFill>
                    <a:schemeClr val="dk1"/>
                  </a:solidFill>
                  <a:latin typeface="Calibri"/>
                  <a:ea typeface="Calibri"/>
                  <a:cs typeface="Calibri"/>
                  <a:sym typeface="Calibri"/>
                </a:rPr>
                <a:t>details</a:t>
              </a:r>
              <a:r>
                <a:rPr lang="en" b="0" i="0" u="none" strike="noStrike" cap="none" dirty="0">
                  <a:solidFill>
                    <a:schemeClr val="dk1"/>
                  </a:solidFill>
                  <a:latin typeface="Calibri"/>
                  <a:ea typeface="Calibri"/>
                  <a:cs typeface="Calibri"/>
                  <a:sym typeface="Calibri"/>
                </a:rPr>
                <a:t> for non-security-people</a:t>
              </a:r>
              <a:endParaRPr b="0" i="0" u="none" strike="noStrike" cap="none" dirty="0">
                <a:solidFill>
                  <a:schemeClr val="dk1"/>
                </a:solidFill>
                <a:latin typeface="Calibri"/>
                <a:ea typeface="Calibri"/>
                <a:cs typeface="Calibri"/>
                <a:sym typeface="Calibri"/>
              </a:endParaRPr>
            </a:p>
          </p:txBody>
        </p:sp>
        <p:sp>
          <p:nvSpPr>
            <p:cNvPr id="15" name="Google Shape;217;p30"/>
            <p:cNvSpPr/>
            <p:nvPr/>
          </p:nvSpPr>
          <p:spPr>
            <a:xfrm>
              <a:off x="0" y="1532801"/>
              <a:ext cx="1746424" cy="696328"/>
            </a:xfrm>
            <a:prstGeom prst="roundRect">
              <a:avLst>
                <a:gd name="adj" fmla="val 16667"/>
              </a:avLst>
            </a:prstGeom>
            <a:solidFill>
              <a:srgbClr val="4372C3">
                <a:alpha val="63137"/>
              </a:srgbClr>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16" name="Google Shape;218;p30"/>
            <p:cNvSpPr txBox="1"/>
            <p:nvPr/>
          </p:nvSpPr>
          <p:spPr>
            <a:xfrm>
              <a:off x="33992" y="1566793"/>
              <a:ext cx="1678440" cy="628344"/>
            </a:xfrm>
            <a:prstGeom prst="rect">
              <a:avLst/>
            </a:prstGeom>
            <a:noFill/>
            <a:ln>
              <a:noFill/>
            </a:ln>
          </p:spPr>
          <p:txBody>
            <a:bodyPr spcFirstLastPara="1" wrap="square" lIns="37150" tIns="18575" rIns="37150" bIns="18575" anchor="ctr" anchorCtr="0">
              <a:noAutofit/>
            </a:bodyPr>
            <a:lstStyle/>
            <a:p>
              <a:pPr marL="0" marR="0" lvl="0" indent="0" algn="ctr" rtl="0">
                <a:lnSpc>
                  <a:spcPct val="90000"/>
                </a:lnSpc>
                <a:spcBef>
                  <a:spcPts val="0"/>
                </a:spcBef>
                <a:spcAft>
                  <a:spcPts val="0"/>
                </a:spcAft>
                <a:buClr>
                  <a:schemeClr val="lt1"/>
                </a:buClr>
                <a:buSzPts val="1000"/>
                <a:buFont typeface="Calibri"/>
                <a:buNone/>
              </a:pPr>
              <a:r>
                <a:rPr lang="en" sz="1600">
                  <a:solidFill>
                    <a:schemeClr val="lt1"/>
                  </a:solidFill>
                  <a:latin typeface="Calibri"/>
                  <a:ea typeface="Calibri"/>
                  <a:cs typeface="Calibri"/>
                  <a:sym typeface="Calibri"/>
                </a:rPr>
                <a:t>Guidance related to security activities must be prescriptive</a:t>
              </a:r>
              <a:endParaRPr sz="1600">
                <a:solidFill>
                  <a:schemeClr val="lt1"/>
                </a:solidFill>
                <a:latin typeface="Calibri"/>
                <a:ea typeface="Calibri"/>
                <a:cs typeface="Calibri"/>
                <a:sym typeface="Calibri"/>
              </a:endParaRPr>
            </a:p>
          </p:txBody>
        </p:sp>
        <p:sp>
          <p:nvSpPr>
            <p:cNvPr id="17" name="Google Shape;219;p30"/>
            <p:cNvSpPr/>
            <p:nvPr/>
          </p:nvSpPr>
          <p:spPr>
            <a:xfrm>
              <a:off x="1746424" y="2298763"/>
              <a:ext cx="2619636" cy="696328"/>
            </a:xfrm>
            <a:prstGeom prst="rightArrow">
              <a:avLst>
                <a:gd name="adj1" fmla="val 75000"/>
                <a:gd name="adj2" fmla="val 50000"/>
              </a:avLst>
            </a:prstGeom>
            <a:solidFill>
              <a:srgbClr val="CCD3EA">
                <a:alpha val="89803"/>
              </a:srgbClr>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18" name="Google Shape;220;p30"/>
            <p:cNvSpPr txBox="1"/>
            <p:nvPr/>
          </p:nvSpPr>
          <p:spPr>
            <a:xfrm>
              <a:off x="1746424" y="2385804"/>
              <a:ext cx="2358513" cy="522246"/>
            </a:xfrm>
            <a:prstGeom prst="rect">
              <a:avLst/>
            </a:prstGeom>
            <a:noFill/>
            <a:ln>
              <a:noFill/>
            </a:ln>
          </p:spPr>
          <p:txBody>
            <a:bodyPr spcFirstLastPara="1" wrap="square" lIns="5700" tIns="5700" rIns="5700" bIns="5700" anchor="ctr" anchorCtr="0">
              <a:noAutofit/>
            </a:bodyPr>
            <a:lstStyle/>
            <a:p>
              <a:pPr marL="6350" marR="0" lvl="1" algn="l" rtl="0">
                <a:lnSpc>
                  <a:spcPct val="90000"/>
                </a:lnSpc>
                <a:spcBef>
                  <a:spcPts val="0"/>
                </a:spcBef>
                <a:spcAft>
                  <a:spcPts val="0"/>
                </a:spcAft>
                <a:buClr>
                  <a:schemeClr val="dk1"/>
                </a:buClr>
                <a:buSzPts val="900"/>
              </a:pPr>
              <a:r>
                <a:rPr lang="en" b="0" i="0" u="none" strike="noStrike" cap="none" dirty="0">
                  <a:solidFill>
                    <a:schemeClr val="dk1"/>
                  </a:solidFill>
                  <a:latin typeface="Calibri"/>
                  <a:ea typeface="Calibri"/>
                  <a:cs typeface="Calibri"/>
                  <a:sym typeface="Calibri"/>
                </a:rPr>
                <a:t>OWASP Software Assurance Maturity Model (SAMM)</a:t>
              </a:r>
              <a:endParaRPr sz="2000" dirty="0"/>
            </a:p>
          </p:txBody>
        </p:sp>
        <p:sp>
          <p:nvSpPr>
            <p:cNvPr id="19" name="Google Shape;221;p30"/>
            <p:cNvSpPr/>
            <p:nvPr/>
          </p:nvSpPr>
          <p:spPr>
            <a:xfrm>
              <a:off x="0" y="2298763"/>
              <a:ext cx="1746424" cy="696328"/>
            </a:xfrm>
            <a:prstGeom prst="roundRect">
              <a:avLst>
                <a:gd name="adj" fmla="val 16667"/>
              </a:avLst>
            </a:prstGeom>
            <a:solidFill>
              <a:srgbClr val="4372C3">
                <a:alpha val="49803"/>
              </a:srgbClr>
            </a:solidFill>
            <a:ln w="1905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2800"/>
            </a:p>
          </p:txBody>
        </p:sp>
        <p:sp>
          <p:nvSpPr>
            <p:cNvPr id="20" name="Google Shape;222;p30"/>
            <p:cNvSpPr txBox="1"/>
            <p:nvPr/>
          </p:nvSpPr>
          <p:spPr>
            <a:xfrm>
              <a:off x="33992" y="2332755"/>
              <a:ext cx="1678440" cy="628344"/>
            </a:xfrm>
            <a:prstGeom prst="rect">
              <a:avLst/>
            </a:prstGeom>
            <a:noFill/>
            <a:ln>
              <a:noFill/>
            </a:ln>
          </p:spPr>
          <p:txBody>
            <a:bodyPr spcFirstLastPara="1" wrap="square" lIns="37150" tIns="18575" rIns="37150" bIns="18575" anchor="ctr" anchorCtr="0">
              <a:noAutofit/>
            </a:bodyPr>
            <a:lstStyle/>
            <a:p>
              <a:pPr marL="0" marR="0" lvl="0" indent="0" algn="ctr" rtl="0">
                <a:lnSpc>
                  <a:spcPct val="90000"/>
                </a:lnSpc>
                <a:spcBef>
                  <a:spcPts val="0"/>
                </a:spcBef>
                <a:spcAft>
                  <a:spcPts val="0"/>
                </a:spcAft>
                <a:buClr>
                  <a:schemeClr val="lt1"/>
                </a:buClr>
                <a:buSzPts val="1000"/>
                <a:buFont typeface="Calibri"/>
                <a:buNone/>
              </a:pPr>
              <a:r>
                <a:rPr lang="en" sz="1600">
                  <a:solidFill>
                    <a:schemeClr val="lt1"/>
                  </a:solidFill>
                  <a:latin typeface="Calibri"/>
                  <a:ea typeface="Calibri"/>
                  <a:cs typeface="Calibri"/>
                  <a:sym typeface="Calibri"/>
                </a:rPr>
                <a:t>Overall, must be simple, well-defined, and measurable</a:t>
              </a:r>
              <a:endParaRPr sz="1600">
                <a:solidFill>
                  <a:schemeClr val="lt1"/>
                </a:solidFill>
                <a:latin typeface="Calibri"/>
                <a:ea typeface="Calibri"/>
                <a:cs typeface="Calibri"/>
                <a:sym typeface="Calibri"/>
              </a:endParaRPr>
            </a:p>
          </p:txBody>
        </p:sp>
      </p:grpSp>
      <p:grpSp>
        <p:nvGrpSpPr>
          <p:cNvPr id="26" name="Group 25"/>
          <p:cNvGrpSpPr/>
          <p:nvPr/>
        </p:nvGrpSpPr>
        <p:grpSpPr>
          <a:xfrm>
            <a:off x="6298047" y="1411014"/>
            <a:ext cx="2620040" cy="4107660"/>
            <a:chOff x="6523960" y="1249648"/>
            <a:chExt cx="2620040" cy="4107660"/>
          </a:xfrm>
        </p:grpSpPr>
        <p:sp>
          <p:nvSpPr>
            <p:cNvPr id="21" name="Google Shape;252;p33"/>
            <p:cNvSpPr/>
            <p:nvPr/>
          </p:nvSpPr>
          <p:spPr>
            <a:xfrm>
              <a:off x="6754904" y="1249648"/>
              <a:ext cx="2389096" cy="3847200"/>
            </a:xfrm>
            <a:prstGeom prst="rect">
              <a:avLst/>
            </a:prstGeom>
            <a:noFill/>
            <a:ln>
              <a:noFill/>
            </a:ln>
            <a:effectLst>
              <a:outerShdw blurRad="57150" dist="19050" dir="5400000" algn="bl" rotWithShape="0">
                <a:srgbClr val="FFFFFF">
                  <a:alpha val="4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914400" marR="0" lvl="2" indent="0" algn="l" rtl="0">
                <a:spcBef>
                  <a:spcPts val="0"/>
                </a:spcBef>
                <a:spcAft>
                  <a:spcPts val="0"/>
                </a:spcAft>
                <a:buNone/>
              </a:pPr>
              <a:endParaRPr sz="1800" b="1"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800" b="1" i="0" u="none" strike="noStrike" cap="none" dirty="0">
                  <a:solidFill>
                    <a:schemeClr val="dk1"/>
                  </a:solidFill>
                  <a:latin typeface="Calibri"/>
                  <a:ea typeface="Calibri"/>
                  <a:cs typeface="Calibri"/>
                  <a:sym typeface="Calibri"/>
                </a:rPr>
                <a:t>Measurable</a:t>
              </a:r>
              <a:endParaRPr sz="2400" b="0" i="0" u="none" strike="noStrike" cap="none" dirty="0">
                <a:solidFill>
                  <a:schemeClr val="dk1"/>
                </a:solidFill>
                <a:latin typeface="Calibri"/>
                <a:ea typeface="Calibri"/>
                <a:cs typeface="Calibri"/>
                <a:sym typeface="Calibri"/>
              </a:endParaRPr>
            </a:p>
            <a:p>
              <a:pPr marL="0" marR="0" lvl="2" indent="0" algn="l" rtl="0">
                <a:spcBef>
                  <a:spcPts val="0"/>
                </a:spcBef>
                <a:spcAft>
                  <a:spcPts val="0"/>
                </a:spcAft>
                <a:buNone/>
              </a:pPr>
              <a:endParaRPr sz="1800" b="1" dirty="0">
                <a:solidFill>
                  <a:schemeClr val="dk1"/>
                </a:solidFill>
                <a:latin typeface="Calibri"/>
                <a:ea typeface="Calibri"/>
                <a:cs typeface="Calibri"/>
                <a:sym typeface="Calibri"/>
              </a:endParaRPr>
            </a:p>
            <a:p>
              <a:pPr marL="914400" marR="0" lvl="2" indent="0" algn="l" rtl="0">
                <a:spcBef>
                  <a:spcPts val="0"/>
                </a:spcBef>
                <a:spcAft>
                  <a:spcPts val="0"/>
                </a:spcAft>
                <a:buNone/>
              </a:pPr>
              <a:endParaRPr sz="1800" b="1" dirty="0">
                <a:solidFill>
                  <a:schemeClr val="dk1"/>
                </a:solidFill>
                <a:latin typeface="Calibri"/>
                <a:ea typeface="Calibri"/>
                <a:cs typeface="Calibri"/>
                <a:sym typeface="Calibri"/>
              </a:endParaRPr>
            </a:p>
            <a:p>
              <a:pPr marL="914400" marR="0" lvl="2" indent="0" algn="l" rtl="0">
                <a:spcBef>
                  <a:spcPts val="0"/>
                </a:spcBef>
                <a:spcAft>
                  <a:spcPts val="0"/>
                </a:spcAft>
                <a:buNone/>
              </a:pPr>
              <a:endParaRPr lang="en" sz="1800" b="1"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800" b="1" i="0" u="none" strike="noStrike" cap="none" dirty="0">
                  <a:solidFill>
                    <a:schemeClr val="dk1"/>
                  </a:solidFill>
                  <a:latin typeface="Calibri"/>
                  <a:ea typeface="Calibri"/>
                  <a:cs typeface="Calibri"/>
                  <a:sym typeface="Calibri"/>
                </a:rPr>
                <a:t>Actionable</a:t>
              </a:r>
              <a:endParaRPr sz="2400" b="0"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endParaRPr sz="1800" b="1" dirty="0">
                <a:solidFill>
                  <a:schemeClr val="dk1"/>
                </a:solidFill>
                <a:latin typeface="Calibri"/>
                <a:ea typeface="Calibri"/>
                <a:cs typeface="Calibri"/>
                <a:sym typeface="Calibri"/>
              </a:endParaRPr>
            </a:p>
            <a:p>
              <a:pPr marL="914400" marR="0" lvl="2" indent="0" algn="l" rtl="0">
                <a:spcBef>
                  <a:spcPts val="0"/>
                </a:spcBef>
                <a:spcAft>
                  <a:spcPts val="0"/>
                </a:spcAft>
                <a:buNone/>
              </a:pPr>
              <a:endParaRPr sz="1800" b="1" dirty="0">
                <a:solidFill>
                  <a:schemeClr val="dk1"/>
                </a:solidFill>
                <a:latin typeface="Calibri"/>
                <a:ea typeface="Calibri"/>
                <a:cs typeface="Calibri"/>
                <a:sym typeface="Calibri"/>
              </a:endParaRPr>
            </a:p>
            <a:p>
              <a:pPr marL="914400" marR="0" lvl="2" indent="0" algn="l" rtl="0">
                <a:spcBef>
                  <a:spcPts val="0"/>
                </a:spcBef>
                <a:spcAft>
                  <a:spcPts val="0"/>
                </a:spcAft>
                <a:buNone/>
              </a:pPr>
              <a:endParaRPr lang="en" sz="1800" b="1" i="0" u="none" strike="noStrike" cap="none" dirty="0">
                <a:solidFill>
                  <a:schemeClr val="dk1"/>
                </a:solidFill>
                <a:latin typeface="Calibri"/>
                <a:ea typeface="Calibri"/>
                <a:cs typeface="Calibri"/>
                <a:sym typeface="Calibri"/>
              </a:endParaRPr>
            </a:p>
            <a:p>
              <a:pPr marL="914400" marR="0" lvl="2" indent="0" algn="l" rtl="0">
                <a:spcBef>
                  <a:spcPts val="0"/>
                </a:spcBef>
                <a:spcAft>
                  <a:spcPts val="0"/>
                </a:spcAft>
                <a:buNone/>
              </a:pPr>
              <a:r>
                <a:rPr lang="en" sz="1800" b="1" i="0" u="none" strike="noStrike" cap="none" dirty="0">
                  <a:solidFill>
                    <a:schemeClr val="dk1"/>
                  </a:solidFill>
                  <a:latin typeface="Calibri"/>
                  <a:ea typeface="Calibri"/>
                  <a:cs typeface="Calibri"/>
                  <a:sym typeface="Calibri"/>
                </a:rPr>
                <a:t>Versatile</a:t>
              </a:r>
              <a:endParaRPr sz="2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2400" dirty="0">
                  <a:solidFill>
                    <a:schemeClr val="dk1"/>
                  </a:solidFill>
                  <a:latin typeface="Calibri"/>
                  <a:ea typeface="Calibri"/>
                  <a:cs typeface="Calibri"/>
                  <a:sym typeface="Calibri"/>
                </a:rPr>
                <a:t/>
              </a:r>
              <a:br>
                <a:rPr lang="en"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p:txBody>
        </p:sp>
        <p:grpSp>
          <p:nvGrpSpPr>
            <p:cNvPr id="25" name="Group 24"/>
            <p:cNvGrpSpPr/>
            <p:nvPr/>
          </p:nvGrpSpPr>
          <p:grpSpPr>
            <a:xfrm>
              <a:off x="6523960" y="1861073"/>
              <a:ext cx="1030763" cy="3496235"/>
              <a:chOff x="6523960" y="1861073"/>
              <a:chExt cx="1030763" cy="3496235"/>
            </a:xfrm>
          </p:grpSpPr>
          <p:pic>
            <p:nvPicPr>
              <p:cNvPr id="22" name="Google Shape;253;p33"/>
              <p:cNvPicPr preferRelativeResize="0"/>
              <p:nvPr/>
            </p:nvPicPr>
            <p:blipFill rotWithShape="1">
              <a:blip r:embed="rId2">
                <a:alphaModFix/>
              </a:blip>
              <a:srcRect/>
              <a:stretch/>
            </p:blipFill>
            <p:spPr>
              <a:xfrm>
                <a:off x="6523960" y="1861073"/>
                <a:ext cx="1030763" cy="1041575"/>
              </a:xfrm>
              <a:prstGeom prst="rect">
                <a:avLst/>
              </a:prstGeom>
              <a:noFill/>
              <a:ln>
                <a:noFill/>
              </a:ln>
            </p:spPr>
          </p:pic>
          <p:pic>
            <p:nvPicPr>
              <p:cNvPr id="23" name="Google Shape;254;p33"/>
              <p:cNvPicPr preferRelativeResize="0"/>
              <p:nvPr/>
            </p:nvPicPr>
            <p:blipFill rotWithShape="1">
              <a:blip r:embed="rId3">
                <a:alphaModFix/>
              </a:blip>
              <a:srcRect/>
              <a:stretch/>
            </p:blipFill>
            <p:spPr>
              <a:xfrm>
                <a:off x="6528992" y="3067884"/>
                <a:ext cx="1025731" cy="1063052"/>
              </a:xfrm>
              <a:prstGeom prst="rect">
                <a:avLst/>
              </a:prstGeom>
              <a:noFill/>
              <a:ln>
                <a:noFill/>
              </a:ln>
            </p:spPr>
          </p:pic>
          <p:pic>
            <p:nvPicPr>
              <p:cNvPr id="24" name="Google Shape;255;p33"/>
              <p:cNvPicPr preferRelativeResize="0"/>
              <p:nvPr/>
            </p:nvPicPr>
            <p:blipFill rotWithShape="1">
              <a:blip r:embed="rId4">
                <a:alphaModFix/>
              </a:blip>
              <a:srcRect/>
              <a:stretch/>
            </p:blipFill>
            <p:spPr>
              <a:xfrm>
                <a:off x="6523960" y="4255704"/>
                <a:ext cx="1030763" cy="1101604"/>
              </a:xfrm>
              <a:prstGeom prst="rect">
                <a:avLst/>
              </a:prstGeom>
              <a:noFill/>
              <a:ln>
                <a:noFill/>
              </a:ln>
            </p:spPr>
          </p:pic>
        </p:grpSp>
      </p:grpSp>
    </p:spTree>
    <p:extLst>
      <p:ext uri="{BB962C8B-B14F-4D97-AF65-F5344CB8AC3E}">
        <p14:creationId xmlns:p14="http://schemas.microsoft.com/office/powerpoint/2010/main" val="215823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en-US" sz="2800" dirty="0"/>
              <a:t>OWASP SAMM</a:t>
            </a:r>
          </a:p>
        </p:txBody>
      </p:sp>
      <p:pic>
        <p:nvPicPr>
          <p:cNvPr id="2" name="Picture 1"/>
          <p:cNvPicPr>
            <a:picLocks noChangeAspect="1"/>
          </p:cNvPicPr>
          <p:nvPr/>
        </p:nvPicPr>
        <p:blipFill>
          <a:blip r:embed="rId3"/>
          <a:stretch>
            <a:fillRect/>
          </a:stretch>
        </p:blipFill>
        <p:spPr>
          <a:xfrm>
            <a:off x="7454715" y="1885427"/>
            <a:ext cx="1285875" cy="1295400"/>
          </a:xfrm>
          <a:prstGeom prst="rect">
            <a:avLst/>
          </a:prstGeom>
        </p:spPr>
      </p:pic>
      <p:pic>
        <p:nvPicPr>
          <p:cNvPr id="3" name="Picture 2"/>
          <p:cNvPicPr>
            <a:picLocks noChangeAspect="1"/>
          </p:cNvPicPr>
          <p:nvPr/>
        </p:nvPicPr>
        <p:blipFill>
          <a:blip r:embed="rId4"/>
          <a:stretch>
            <a:fillRect/>
          </a:stretch>
        </p:blipFill>
        <p:spPr>
          <a:xfrm>
            <a:off x="7464240" y="3550121"/>
            <a:ext cx="1276350" cy="1304925"/>
          </a:xfrm>
          <a:prstGeom prst="rect">
            <a:avLst/>
          </a:prstGeom>
        </p:spPr>
      </p:pic>
      <p:pic>
        <p:nvPicPr>
          <p:cNvPr id="8" name="Picture 2" descr="https://lh5.googleusercontent.com/KG3Odz6lnHDDjJ0d1j76SKaJyb3QSwwAqFnHPDs00rklaID5Da-R9FLQuX0ziC2S-MYi4HHEYeSHkcgdjnBymZ7XfLuRX0s7QM36CbmT4pkoUM2_cUfdXtOs7AVdIGvjmWyMtEzduG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286" y="1506264"/>
            <a:ext cx="6891826" cy="40877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33083" y="5420996"/>
            <a:ext cx="4001416" cy="523220"/>
          </a:xfrm>
          <a:prstGeom prst="rect">
            <a:avLst/>
          </a:prstGeom>
        </p:spPr>
        <p:txBody>
          <a:bodyPr wrap="none">
            <a:spAutoFit/>
          </a:bodyPr>
          <a:lstStyle/>
          <a:p>
            <a:r>
              <a:rPr lang="nl-BE" sz="2800" dirty="0">
                <a:hlinkClick r:id="rId6"/>
              </a:rPr>
              <a:t>https://owaspsamm.org/</a:t>
            </a:r>
            <a:endParaRPr lang="nl-BE" sz="2800" dirty="0"/>
          </a:p>
        </p:txBody>
      </p:sp>
    </p:spTree>
    <p:extLst>
      <p:ext uri="{BB962C8B-B14F-4D97-AF65-F5344CB8AC3E}">
        <p14:creationId xmlns:p14="http://schemas.microsoft.com/office/powerpoint/2010/main" val="246633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Project History</a:t>
            </a:r>
          </a:p>
        </p:txBody>
      </p:sp>
      <p:grpSp>
        <p:nvGrpSpPr>
          <p:cNvPr id="8" name="Group 7">
            <a:extLst>
              <a:ext uri="{FF2B5EF4-FFF2-40B4-BE49-F238E27FC236}">
                <a16:creationId xmlns:a16="http://schemas.microsoft.com/office/drawing/2014/main" xmlns="" id="{B563C9A8-2F49-0D45-96F2-7F80D9FAF885}"/>
              </a:ext>
            </a:extLst>
          </p:cNvPr>
          <p:cNvGrpSpPr/>
          <p:nvPr/>
        </p:nvGrpSpPr>
        <p:grpSpPr>
          <a:xfrm>
            <a:off x="461227" y="2769905"/>
            <a:ext cx="8221545" cy="2397635"/>
            <a:chOff x="461227" y="2769905"/>
            <a:chExt cx="8221545" cy="2397635"/>
          </a:xfrm>
        </p:grpSpPr>
        <p:sp>
          <p:nvSpPr>
            <p:cNvPr id="9" name="Freeform 8">
              <a:extLst>
                <a:ext uri="{FF2B5EF4-FFF2-40B4-BE49-F238E27FC236}">
                  <a16:creationId xmlns:a16="http://schemas.microsoft.com/office/drawing/2014/main" xmlns="" id="{5DAA3880-A8D2-9448-870F-4C055905A54A}"/>
                </a:ext>
              </a:extLst>
            </p:cNvPr>
            <p:cNvSpPr/>
            <p:nvPr/>
          </p:nvSpPr>
          <p:spPr>
            <a:xfrm>
              <a:off x="461227" y="3224461"/>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OpenSAMM 1.0</a:t>
              </a:r>
            </a:p>
          </p:txBody>
        </p:sp>
        <p:sp>
          <p:nvSpPr>
            <p:cNvPr id="10" name="Freeform 9">
              <a:extLst>
                <a:ext uri="{FF2B5EF4-FFF2-40B4-BE49-F238E27FC236}">
                  <a16:creationId xmlns:a16="http://schemas.microsoft.com/office/drawing/2014/main" xmlns="" id="{DCBDAC4E-645B-0043-A259-3CCEA1DFEDD6}"/>
                </a:ext>
              </a:extLst>
            </p:cNvPr>
            <p:cNvSpPr/>
            <p:nvPr/>
          </p:nvSpPr>
          <p:spPr>
            <a:xfrm rot="16200000">
              <a:off x="2970428" y="3222831"/>
              <a:ext cx="902000" cy="1442866"/>
            </a:xfrm>
            <a:custGeom>
              <a:avLst/>
              <a:gdLst>
                <a:gd name="connsiteX0" fmla="*/ 0 w 778835"/>
                <a:gd name="connsiteY0" fmla="*/ 22983 h 45966"/>
                <a:gd name="connsiteX1" fmla="*/ 778835 w 778835"/>
                <a:gd name="connsiteY1" fmla="*/ 22983 h 45966"/>
              </a:gdLst>
              <a:ahLst/>
              <a:cxnLst>
                <a:cxn ang="0">
                  <a:pos x="connsiteX0" y="connsiteY0"/>
                </a:cxn>
                <a:cxn ang="0">
                  <a:pos x="connsiteX1" y="connsiteY1"/>
                </a:cxn>
              </a:cxnLst>
              <a:rect l="l" t="t" r="r" b="b"/>
              <a:pathLst>
                <a:path w="778835" h="45966">
                  <a:moveTo>
                    <a:pt x="0" y="22983"/>
                  </a:moveTo>
                  <a:lnTo>
                    <a:pt x="778835" y="229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82646" tIns="3513" rIns="382647" bIns="3511" numCol="1" spcCol="1270" anchor="ctr" anchorCtr="0">
              <a:noAutofit/>
            </a:bodyPr>
            <a:lstStyle/>
            <a:p>
              <a:pPr marL="0" lvl="0" indent="0" algn="ctr" defTabSz="889000">
                <a:lnSpc>
                  <a:spcPct val="90000"/>
                </a:lnSpc>
                <a:spcBef>
                  <a:spcPct val="0"/>
                </a:spcBef>
                <a:spcAft>
                  <a:spcPct val="35000"/>
                </a:spcAft>
                <a:buNone/>
              </a:pPr>
              <a:endParaRPr lang="en-GB" sz="2000" kern="1200"/>
            </a:p>
          </p:txBody>
        </p:sp>
        <p:sp>
          <p:nvSpPr>
            <p:cNvPr id="11" name="Freeform 10">
              <a:extLst>
                <a:ext uri="{FF2B5EF4-FFF2-40B4-BE49-F238E27FC236}">
                  <a16:creationId xmlns:a16="http://schemas.microsoft.com/office/drawing/2014/main" xmlns="" id="{FD25B28F-5C84-E94D-8E00-060776FED1E9}"/>
                </a:ext>
              </a:extLst>
            </p:cNvPr>
            <p:cNvSpPr/>
            <p:nvPr/>
          </p:nvSpPr>
          <p:spPr>
            <a:xfrm>
              <a:off x="2674720" y="2769905"/>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OWASP SAMM 1.1</a:t>
              </a:r>
            </a:p>
          </p:txBody>
        </p:sp>
        <p:sp>
          <p:nvSpPr>
            <p:cNvPr id="12" name="Freeform 11">
              <a:extLst>
                <a:ext uri="{FF2B5EF4-FFF2-40B4-BE49-F238E27FC236}">
                  <a16:creationId xmlns:a16="http://schemas.microsoft.com/office/drawing/2014/main" xmlns="" id="{141F8BF5-EF30-AE42-945E-901CCA1B52C7}"/>
                </a:ext>
              </a:extLst>
            </p:cNvPr>
            <p:cNvSpPr/>
            <p:nvPr/>
          </p:nvSpPr>
          <p:spPr>
            <a:xfrm>
              <a:off x="4255786" y="3142188"/>
              <a:ext cx="632426" cy="45966"/>
            </a:xfrm>
            <a:custGeom>
              <a:avLst/>
              <a:gdLst>
                <a:gd name="connsiteX0" fmla="*/ 0 w 632426"/>
                <a:gd name="connsiteY0" fmla="*/ 22983 h 45966"/>
                <a:gd name="connsiteX1" fmla="*/ 632426 w 632426"/>
                <a:gd name="connsiteY1" fmla="*/ 22983 h 45966"/>
              </a:gdLst>
              <a:ahLst/>
              <a:cxnLst>
                <a:cxn ang="0">
                  <a:pos x="connsiteX0" y="connsiteY0"/>
                </a:cxn>
                <a:cxn ang="0">
                  <a:pos x="connsiteX1" y="connsiteY1"/>
                </a:cxn>
              </a:cxnLst>
              <a:rect l="l" t="t" r="r" b="b"/>
              <a:pathLst>
                <a:path w="632426" h="45966">
                  <a:moveTo>
                    <a:pt x="0" y="22983"/>
                  </a:moveTo>
                  <a:lnTo>
                    <a:pt x="632426" y="229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103" tIns="7173" rIns="313102" bIns="7172" numCol="1" spcCol="1270" anchor="ctr" anchorCtr="0">
              <a:noAutofit/>
            </a:bodyPr>
            <a:lstStyle/>
            <a:p>
              <a:pPr marL="0" lvl="0" indent="0" algn="ctr" defTabSz="889000">
                <a:lnSpc>
                  <a:spcPct val="90000"/>
                </a:lnSpc>
                <a:spcBef>
                  <a:spcPct val="0"/>
                </a:spcBef>
                <a:spcAft>
                  <a:spcPct val="35000"/>
                </a:spcAft>
                <a:buNone/>
              </a:pPr>
              <a:endParaRPr lang="en-GB" sz="2000" kern="1200"/>
            </a:p>
          </p:txBody>
        </p:sp>
        <p:sp>
          <p:nvSpPr>
            <p:cNvPr id="13" name="Freeform 12">
              <a:extLst>
                <a:ext uri="{FF2B5EF4-FFF2-40B4-BE49-F238E27FC236}">
                  <a16:creationId xmlns:a16="http://schemas.microsoft.com/office/drawing/2014/main" xmlns="" id="{891D0912-8A09-E746-B2C6-D58C54B4114E}"/>
                </a:ext>
              </a:extLst>
            </p:cNvPr>
            <p:cNvSpPr/>
            <p:nvPr/>
          </p:nvSpPr>
          <p:spPr>
            <a:xfrm>
              <a:off x="4888213" y="2769905"/>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OWASP SAMM 1.5</a:t>
              </a:r>
            </a:p>
          </p:txBody>
        </p:sp>
        <p:sp>
          <p:nvSpPr>
            <p:cNvPr id="14" name="Freeform 13">
              <a:extLst>
                <a:ext uri="{FF2B5EF4-FFF2-40B4-BE49-F238E27FC236}">
                  <a16:creationId xmlns:a16="http://schemas.microsoft.com/office/drawing/2014/main" xmlns="" id="{CD8F9828-DB71-244F-A763-170EF57DA000}"/>
                </a:ext>
              </a:extLst>
            </p:cNvPr>
            <p:cNvSpPr/>
            <p:nvPr/>
          </p:nvSpPr>
          <p:spPr>
            <a:xfrm>
              <a:off x="6469279" y="3142188"/>
              <a:ext cx="632426" cy="45966"/>
            </a:xfrm>
            <a:custGeom>
              <a:avLst/>
              <a:gdLst>
                <a:gd name="connsiteX0" fmla="*/ 0 w 632426"/>
                <a:gd name="connsiteY0" fmla="*/ 22983 h 45966"/>
                <a:gd name="connsiteX1" fmla="*/ 632426 w 632426"/>
                <a:gd name="connsiteY1" fmla="*/ 22983 h 45966"/>
              </a:gdLst>
              <a:ahLst/>
              <a:cxnLst>
                <a:cxn ang="0">
                  <a:pos x="connsiteX0" y="connsiteY0"/>
                </a:cxn>
                <a:cxn ang="0">
                  <a:pos x="connsiteX1" y="connsiteY1"/>
                </a:cxn>
              </a:cxnLst>
              <a:rect l="l" t="t" r="r" b="b"/>
              <a:pathLst>
                <a:path w="632426" h="45966">
                  <a:moveTo>
                    <a:pt x="0" y="22983"/>
                  </a:moveTo>
                  <a:lnTo>
                    <a:pt x="632426" y="22983"/>
                  </a:lnTo>
                </a:path>
              </a:pathLst>
            </a:custGeom>
            <a:noFill/>
            <a:ln>
              <a:solidFill>
                <a:schemeClr val="accent1"/>
              </a:solidFill>
              <a:prstDash val="solid"/>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103" tIns="7173" rIns="313102" bIns="7172" numCol="1" spcCol="1270" anchor="ctr" anchorCtr="0">
              <a:noAutofit/>
            </a:bodyPr>
            <a:lstStyle/>
            <a:p>
              <a:pPr marL="0" lvl="0" indent="0" algn="ctr" defTabSz="889000">
                <a:lnSpc>
                  <a:spcPct val="90000"/>
                </a:lnSpc>
                <a:spcBef>
                  <a:spcPct val="0"/>
                </a:spcBef>
                <a:spcAft>
                  <a:spcPct val="35000"/>
                </a:spcAft>
                <a:buNone/>
              </a:pPr>
              <a:endParaRPr lang="en-US" sz="2000" kern="1200"/>
            </a:p>
          </p:txBody>
        </p:sp>
        <p:sp>
          <p:nvSpPr>
            <p:cNvPr id="15" name="Freeform 14">
              <a:extLst>
                <a:ext uri="{FF2B5EF4-FFF2-40B4-BE49-F238E27FC236}">
                  <a16:creationId xmlns:a16="http://schemas.microsoft.com/office/drawing/2014/main" xmlns="" id="{8F2B475F-8588-2A4D-83B1-9E90481A8372}"/>
                </a:ext>
              </a:extLst>
            </p:cNvPr>
            <p:cNvSpPr/>
            <p:nvPr/>
          </p:nvSpPr>
          <p:spPr>
            <a:xfrm>
              <a:off x="7101706" y="2769905"/>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a:ln>
              <a:solidFill>
                <a:schemeClr val="bg1"/>
              </a:solidFill>
              <a:prstDash val="solid"/>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OWASP SAMM 2.0</a:t>
              </a:r>
            </a:p>
          </p:txBody>
        </p:sp>
        <p:sp>
          <p:nvSpPr>
            <p:cNvPr id="16" name="Freeform 15">
              <a:extLst>
                <a:ext uri="{FF2B5EF4-FFF2-40B4-BE49-F238E27FC236}">
                  <a16:creationId xmlns:a16="http://schemas.microsoft.com/office/drawing/2014/main" xmlns="" id="{94D2B75F-C16F-2A43-8963-85E76A425745}"/>
                </a:ext>
              </a:extLst>
            </p:cNvPr>
            <p:cNvSpPr/>
            <p:nvPr/>
          </p:nvSpPr>
          <p:spPr>
            <a:xfrm rot="3608819">
              <a:off x="1708596" y="4173018"/>
              <a:ext cx="1328881" cy="45966"/>
            </a:xfrm>
            <a:custGeom>
              <a:avLst/>
              <a:gdLst>
                <a:gd name="connsiteX0" fmla="*/ 0 w 1328881"/>
                <a:gd name="connsiteY0" fmla="*/ 22983 h 45966"/>
                <a:gd name="connsiteX1" fmla="*/ 1328881 w 1328881"/>
                <a:gd name="connsiteY1" fmla="*/ 22983 h 45966"/>
              </a:gdLst>
              <a:ahLst/>
              <a:cxnLst>
                <a:cxn ang="0">
                  <a:pos x="connsiteX0" y="connsiteY0"/>
                </a:cxn>
                <a:cxn ang="0">
                  <a:pos x="connsiteX1" y="connsiteY1"/>
                </a:cxn>
              </a:cxnLst>
              <a:rect l="l" t="t" r="r" b="b"/>
              <a:pathLst>
                <a:path w="1328881" h="45966">
                  <a:moveTo>
                    <a:pt x="0" y="22983"/>
                  </a:moveTo>
                  <a:lnTo>
                    <a:pt x="1328881" y="229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43918" tIns="-10240" rIns="643918" bIns="-10239" numCol="1" spcCol="1270" anchor="ctr" anchorCtr="0">
              <a:noAutofit/>
            </a:bodyPr>
            <a:lstStyle/>
            <a:p>
              <a:pPr marL="0" lvl="0" indent="0" algn="ctr" defTabSz="889000">
                <a:lnSpc>
                  <a:spcPct val="90000"/>
                </a:lnSpc>
                <a:spcBef>
                  <a:spcPct val="0"/>
                </a:spcBef>
                <a:spcAft>
                  <a:spcPct val="35000"/>
                </a:spcAft>
                <a:buNone/>
              </a:pPr>
              <a:endParaRPr lang="en-GB" sz="2000" kern="1200"/>
            </a:p>
          </p:txBody>
        </p:sp>
        <p:sp>
          <p:nvSpPr>
            <p:cNvPr id="17" name="Freeform 16">
              <a:extLst>
                <a:ext uri="{FF2B5EF4-FFF2-40B4-BE49-F238E27FC236}">
                  <a16:creationId xmlns:a16="http://schemas.microsoft.com/office/drawing/2014/main" xmlns="" id="{9BE3D743-9CDE-3047-80F9-5C759C2B2BDA}"/>
                </a:ext>
              </a:extLst>
            </p:cNvPr>
            <p:cNvSpPr/>
            <p:nvPr/>
          </p:nvSpPr>
          <p:spPr>
            <a:xfrm>
              <a:off x="2703780" y="4377007"/>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err="1"/>
                <a:t>OpenSAMM</a:t>
              </a:r>
              <a:r>
                <a:rPr lang="en-GB" sz="2000" kern="1200" dirty="0"/>
                <a:t> 1.1</a:t>
              </a:r>
            </a:p>
          </p:txBody>
        </p:sp>
      </p:grpSp>
      <p:sp>
        <p:nvSpPr>
          <p:cNvPr id="3" name="TextBox 2"/>
          <p:cNvSpPr txBox="1"/>
          <p:nvPr/>
        </p:nvSpPr>
        <p:spPr>
          <a:xfrm>
            <a:off x="529771" y="3995426"/>
            <a:ext cx="1284514" cy="307777"/>
          </a:xfrm>
          <a:prstGeom prst="rect">
            <a:avLst/>
          </a:prstGeom>
          <a:noFill/>
        </p:spPr>
        <p:txBody>
          <a:bodyPr wrap="square" rtlCol="0">
            <a:spAutoFit/>
          </a:bodyPr>
          <a:lstStyle/>
          <a:p>
            <a:pPr algn="ctr"/>
            <a:r>
              <a:rPr lang="en-US" sz="1400"/>
              <a:t>March 2009</a:t>
            </a:r>
          </a:p>
        </p:txBody>
      </p:sp>
      <p:sp>
        <p:nvSpPr>
          <p:cNvPr id="5" name="TextBox 4"/>
          <p:cNvSpPr txBox="1"/>
          <p:nvPr/>
        </p:nvSpPr>
        <p:spPr>
          <a:xfrm>
            <a:off x="2887944" y="2186359"/>
            <a:ext cx="1284514" cy="307777"/>
          </a:xfrm>
          <a:prstGeom prst="rect">
            <a:avLst/>
          </a:prstGeom>
          <a:noFill/>
        </p:spPr>
        <p:txBody>
          <a:bodyPr wrap="square" rtlCol="0">
            <a:spAutoFit/>
          </a:bodyPr>
          <a:lstStyle/>
          <a:p>
            <a:pPr algn="ctr"/>
            <a:r>
              <a:rPr lang="en-US" sz="1400" dirty="0"/>
              <a:t>March 2016</a:t>
            </a:r>
          </a:p>
        </p:txBody>
      </p:sp>
      <p:sp>
        <p:nvSpPr>
          <p:cNvPr id="6" name="TextBox 5"/>
          <p:cNvSpPr txBox="1"/>
          <p:nvPr/>
        </p:nvSpPr>
        <p:spPr>
          <a:xfrm>
            <a:off x="5072343" y="2186358"/>
            <a:ext cx="1284514" cy="307777"/>
          </a:xfrm>
          <a:prstGeom prst="rect">
            <a:avLst/>
          </a:prstGeom>
          <a:noFill/>
        </p:spPr>
        <p:txBody>
          <a:bodyPr wrap="square" rtlCol="0">
            <a:spAutoFit/>
          </a:bodyPr>
          <a:lstStyle/>
          <a:p>
            <a:pPr algn="ctr"/>
            <a:r>
              <a:rPr lang="en-US" sz="1400"/>
              <a:t>February 2017</a:t>
            </a:r>
            <a:endParaRPr lang="en-US" sz="1400" dirty="0"/>
          </a:p>
        </p:txBody>
      </p:sp>
      <p:sp>
        <p:nvSpPr>
          <p:cNvPr id="7" name="TextBox 6"/>
          <p:cNvSpPr txBox="1"/>
          <p:nvPr/>
        </p:nvSpPr>
        <p:spPr>
          <a:xfrm>
            <a:off x="7101705" y="2186357"/>
            <a:ext cx="1546429" cy="307777"/>
          </a:xfrm>
          <a:prstGeom prst="rect">
            <a:avLst/>
          </a:prstGeom>
          <a:noFill/>
        </p:spPr>
        <p:txBody>
          <a:bodyPr wrap="square" rtlCol="0">
            <a:spAutoFit/>
          </a:bodyPr>
          <a:lstStyle/>
          <a:p>
            <a:pPr algn="ctr"/>
            <a:r>
              <a:rPr lang="en-US" sz="1400" dirty="0"/>
              <a:t> BETA – Jan 2019</a:t>
            </a:r>
          </a:p>
        </p:txBody>
      </p:sp>
    </p:spTree>
    <p:extLst>
      <p:ext uri="{BB962C8B-B14F-4D97-AF65-F5344CB8AC3E}">
        <p14:creationId xmlns:p14="http://schemas.microsoft.com/office/powerpoint/2010/main" val="14907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sz="2800" dirty="0" err="1"/>
              <a:t>Core</a:t>
            </a:r>
            <a:r>
              <a:rPr lang="nl-BE" sz="2800" dirty="0"/>
              <a:t> </a:t>
            </a:r>
            <a:r>
              <a:rPr lang="nl-BE" sz="2800" dirty="0" err="1"/>
              <a:t>structure</a:t>
            </a:r>
            <a:r>
              <a:rPr lang="nl-BE" sz="2800" dirty="0"/>
              <a:t> (v1.5)</a:t>
            </a:r>
          </a:p>
        </p:txBody>
      </p:sp>
      <p:sp>
        <p:nvSpPr>
          <p:cNvPr id="5" name="Content Placeholder 4"/>
          <p:cNvSpPr>
            <a:spLocks noGrp="1"/>
          </p:cNvSpPr>
          <p:nvPr>
            <p:ph idx="1"/>
          </p:nvPr>
        </p:nvSpPr>
        <p:spPr/>
        <p:txBody>
          <a:bodyPr/>
          <a:lstStyle/>
          <a:p>
            <a:endParaRPr lang="nl-BE"/>
          </a:p>
        </p:txBody>
      </p:sp>
      <p:pic>
        <p:nvPicPr>
          <p:cNvPr id="6" name="Picture 5"/>
          <p:cNvPicPr>
            <a:picLocks noChangeAspect="1"/>
          </p:cNvPicPr>
          <p:nvPr/>
        </p:nvPicPr>
        <p:blipFill>
          <a:blip r:embed="rId2"/>
          <a:stretch>
            <a:fillRect/>
          </a:stretch>
        </p:blipFill>
        <p:spPr>
          <a:xfrm>
            <a:off x="368141" y="2349056"/>
            <a:ext cx="8407718" cy="2666931"/>
          </a:xfrm>
          <a:prstGeom prst="rect">
            <a:avLst/>
          </a:prstGeom>
        </p:spPr>
      </p:pic>
      <p:sp>
        <p:nvSpPr>
          <p:cNvPr id="7" name="Oval 6"/>
          <p:cNvSpPr/>
          <p:nvPr/>
        </p:nvSpPr>
        <p:spPr>
          <a:xfrm>
            <a:off x="1807285" y="3603812"/>
            <a:ext cx="1355463" cy="796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85715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893078" y="535987"/>
            <a:ext cx="7357845" cy="1120543"/>
          </a:xfrm>
        </p:spPr>
        <p:txBody>
          <a:bodyPr/>
          <a:lstStyle/>
          <a:p>
            <a:pPr eaLnBrk="1" hangingPunct="1"/>
            <a:r>
              <a:rPr lang="en-US" sz="4641" dirty="0"/>
              <a:t>Per Level, SAMM defines...</a:t>
            </a:r>
          </a:p>
        </p:txBody>
      </p:sp>
      <p:sp>
        <p:nvSpPr>
          <p:cNvPr id="29699" name="Rectangle 2"/>
          <p:cNvSpPr>
            <a:spLocks noGrp="1" noChangeArrowheads="1"/>
          </p:cNvSpPr>
          <p:nvPr>
            <p:ph type="body" idx="1"/>
          </p:nvPr>
        </p:nvSpPr>
        <p:spPr>
          <a:xfrm>
            <a:off x="893078" y="2035799"/>
            <a:ext cx="7357845" cy="4793037"/>
          </a:xfrm>
        </p:spPr>
        <p:txBody>
          <a:bodyPr/>
          <a:lstStyle/>
          <a:p>
            <a:pPr marL="785771" indent="-401879">
              <a:buFont typeface="Arial" panose="020B0604020202020204" pitchFamily="34" charset="0"/>
              <a:buChar char="•"/>
            </a:pPr>
            <a:r>
              <a:rPr lang="en-US" dirty="0"/>
              <a:t>Objective</a:t>
            </a:r>
          </a:p>
          <a:p>
            <a:pPr marL="785771" indent="-401879">
              <a:spcBef>
                <a:spcPts val="703"/>
              </a:spcBef>
              <a:buFont typeface="Arial" panose="020B0604020202020204" pitchFamily="34" charset="0"/>
              <a:buChar char="•"/>
            </a:pPr>
            <a:r>
              <a:rPr lang="en-US" dirty="0"/>
              <a:t>Activities</a:t>
            </a:r>
          </a:p>
          <a:p>
            <a:pPr marL="785771" indent="-401879">
              <a:spcBef>
                <a:spcPts val="703"/>
              </a:spcBef>
              <a:buFont typeface="Arial" panose="020B0604020202020204" pitchFamily="34" charset="0"/>
              <a:buChar char="•"/>
            </a:pPr>
            <a:r>
              <a:rPr lang="en-US" dirty="0"/>
              <a:t>Results</a:t>
            </a:r>
          </a:p>
          <a:p>
            <a:pPr marL="785771" indent="-401879">
              <a:spcBef>
                <a:spcPts val="703"/>
              </a:spcBef>
              <a:buFont typeface="Arial" panose="020B0604020202020204" pitchFamily="34" charset="0"/>
              <a:buChar char="•"/>
            </a:pPr>
            <a:r>
              <a:rPr lang="en-US" dirty="0"/>
              <a:t>Success Metrics</a:t>
            </a:r>
          </a:p>
          <a:p>
            <a:pPr marL="785771" indent="-401879">
              <a:spcBef>
                <a:spcPts val="703"/>
              </a:spcBef>
              <a:buFont typeface="Arial" panose="020B0604020202020204" pitchFamily="34" charset="0"/>
              <a:buChar char="•"/>
            </a:pPr>
            <a:r>
              <a:rPr lang="en-US" dirty="0"/>
              <a:t>Costs</a:t>
            </a:r>
          </a:p>
          <a:p>
            <a:pPr marL="785771" indent="-401879">
              <a:spcBef>
                <a:spcPts val="703"/>
              </a:spcBef>
              <a:buFont typeface="Arial" panose="020B0604020202020204" pitchFamily="34" charset="0"/>
              <a:buChar char="•"/>
            </a:pPr>
            <a:r>
              <a:rPr lang="en-US" dirty="0"/>
              <a:t>Personnel</a:t>
            </a:r>
          </a:p>
          <a:p>
            <a:pPr marL="785771" indent="-401879">
              <a:spcBef>
                <a:spcPts val="703"/>
              </a:spcBef>
              <a:buFont typeface="Arial" panose="020B0604020202020204" pitchFamily="34" charset="0"/>
              <a:buChar char="•"/>
            </a:pPr>
            <a:r>
              <a:rPr lang="en-US" dirty="0"/>
              <a:t>Related Levels</a:t>
            </a:r>
          </a:p>
        </p:txBody>
      </p:sp>
      <p:pic>
        <p:nvPicPr>
          <p:cNvPr id="30723" name="Picture 3"/>
          <p:cNvPicPr>
            <a:picLocks noChangeAspect="1" noChangeArrowheads="1"/>
          </p:cNvPicPr>
          <p:nvPr/>
        </p:nvPicPr>
        <p:blipFill>
          <a:blip r:embed="rId2"/>
          <a:srcRect/>
          <a:stretch>
            <a:fillRect/>
          </a:stretch>
        </p:blipFill>
        <p:spPr bwMode="auto">
          <a:xfrm>
            <a:off x="5107847" y="1665211"/>
            <a:ext cx="3536012" cy="4585208"/>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48415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wC Red">
    <a:dk1>
      <a:srgbClr val="000000"/>
    </a:dk1>
    <a:lt1>
      <a:srgbClr val="FFFFFF"/>
    </a:lt1>
    <a:dk2>
      <a:srgbClr val="E0301E"/>
    </a:dk2>
    <a:lt2>
      <a:srgbClr val="FFFFFF"/>
    </a:lt2>
    <a:accent1>
      <a:srgbClr val="E0301E"/>
    </a:accent1>
    <a:accent2>
      <a:srgbClr val="A32020"/>
    </a:accent2>
    <a:accent3>
      <a:srgbClr val="E27588"/>
    </a:accent3>
    <a:accent4>
      <a:srgbClr val="602320"/>
    </a:accent4>
    <a:accent5>
      <a:srgbClr val="FFB600"/>
    </a:accent5>
    <a:accent6>
      <a:srgbClr val="DC6900"/>
    </a:accent6>
    <a:hlink>
      <a:srgbClr val="0000FF"/>
    </a:hlink>
    <a:folHlink>
      <a:srgbClr val="0000FF"/>
    </a:folHlink>
  </a:clrScheme>
</a:themeOverride>
</file>

<file path=docProps/app.xml><?xml version="1.0" encoding="utf-8"?>
<Properties xmlns="http://schemas.openxmlformats.org/officeDocument/2006/extended-properties" xmlns:vt="http://schemas.openxmlformats.org/officeDocument/2006/docPropsVTypes">
  <TotalTime>17624</TotalTime>
  <Words>1279</Words>
  <Application>Microsoft Office PowerPoint</Application>
  <PresentationFormat>On-screen Show (4:3)</PresentationFormat>
  <Paragraphs>306</Paragraphs>
  <Slides>35</Slides>
  <Notes>24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35</vt:i4>
      </vt:variant>
    </vt:vector>
  </HeadingPairs>
  <TitlesOfParts>
    <vt:vector size="45" baseType="lpstr">
      <vt:lpstr>Arial</vt:lpstr>
      <vt:lpstr>Calibri</vt:lpstr>
      <vt:lpstr>Days One</vt:lpstr>
      <vt:lpstr>Georgia</vt:lpstr>
      <vt:lpstr>Source Sans Pro</vt:lpstr>
      <vt:lpstr>Wingdings</vt:lpstr>
      <vt:lpstr>Office Theme</vt:lpstr>
      <vt:lpstr>1_Office Theme</vt:lpstr>
      <vt:lpstr>2_Office Theme</vt:lpstr>
      <vt:lpstr>3_Office Theme</vt:lpstr>
      <vt:lpstr>OWASP SAMM2 –  Your Dynamic Software Security Journey</vt:lpstr>
      <vt:lpstr>Sebastien Deleersnyder</vt:lpstr>
      <vt:lpstr>What is SAMM?</vt:lpstr>
      <vt:lpstr>“Build in” software assurance</vt:lpstr>
      <vt:lpstr>Why a maturity model?</vt:lpstr>
      <vt:lpstr>OWASP SAMM</vt:lpstr>
      <vt:lpstr>Project History</vt:lpstr>
      <vt:lpstr>Core structure (v1.5)</vt:lpstr>
      <vt:lpstr>Per Level, SAMM defines...</vt:lpstr>
      <vt:lpstr>Assessments</vt:lpstr>
      <vt:lpstr>SAMM output</vt:lpstr>
      <vt:lpstr>Why a new version?</vt:lpstr>
      <vt:lpstr>SAMM2 business functions</vt:lpstr>
      <vt:lpstr>SAMM2 security practices </vt:lpstr>
      <vt:lpstr>SAMM v2.0 Core Framework</vt:lpstr>
      <vt:lpstr>SAMM2 security practice structure Requirements Testing</vt:lpstr>
      <vt:lpstr>Scoring in SAMM v1.5</vt:lpstr>
      <vt:lpstr>Multiple dimensions to consider</vt:lpstr>
      <vt:lpstr>SAMM2 assessments</vt:lpstr>
      <vt:lpstr>Owaspsamm.org and toolbox demo</vt:lpstr>
      <vt:lpstr>How to use SAMM?</vt:lpstr>
      <vt:lpstr>Project: new way of working</vt:lpstr>
      <vt:lpstr>Community involvement</vt:lpstr>
      <vt:lpstr>How do I compare to?</vt:lpstr>
      <vt:lpstr>Current roadmap</vt:lpstr>
      <vt:lpstr>Looking forward</vt:lpstr>
      <vt:lpstr>Try it !</vt:lpstr>
      <vt:lpstr>Questions? Feedback? Input?</vt:lpstr>
      <vt:lpstr>SAMM newsletter</vt:lpstr>
      <vt:lpstr>Credits</vt:lpstr>
      <vt:lpstr>Thank You to Our Sponsors</vt:lpstr>
      <vt:lpstr>SUPPORT OWASP SAMM</vt:lpstr>
      <vt:lpstr>Call for sponsors</vt:lpstr>
      <vt:lpstr>Questions or Feedback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sebastiendeleersnyde</dc:creator>
  <cp:lastModifiedBy>Sebastien Deleersnyder</cp:lastModifiedBy>
  <cp:revision>273</cp:revision>
  <dcterms:modified xsi:type="dcterms:W3CDTF">2019-10-23T03:53:48Z</dcterms:modified>
</cp:coreProperties>
</file>